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29" r:id="rId3"/>
    <p:sldId id="326" r:id="rId4"/>
    <p:sldId id="328" r:id="rId5"/>
    <p:sldId id="327" r:id="rId6"/>
    <p:sldId id="330" r:id="rId7"/>
    <p:sldId id="312" r:id="rId8"/>
    <p:sldId id="313" r:id="rId9"/>
    <p:sldId id="314" r:id="rId10"/>
    <p:sldId id="331" r:id="rId11"/>
    <p:sldId id="317" r:id="rId12"/>
    <p:sldId id="318" r:id="rId13"/>
    <p:sldId id="325" r:id="rId14"/>
    <p:sldId id="319" r:id="rId15"/>
    <p:sldId id="311" r:id="rId16"/>
    <p:sldId id="320" r:id="rId17"/>
    <p:sldId id="321" r:id="rId18"/>
    <p:sldId id="322" r:id="rId19"/>
    <p:sldId id="315" r:id="rId20"/>
    <p:sldId id="316" r:id="rId21"/>
    <p:sldId id="332" r:id="rId22"/>
    <p:sldId id="262" r:id="rId23"/>
    <p:sldId id="310" r:id="rId24"/>
    <p:sldId id="307" r:id="rId25"/>
    <p:sldId id="323" r:id="rId26"/>
    <p:sldId id="268" r:id="rId27"/>
    <p:sldId id="270" r:id="rId28"/>
    <p:sldId id="308" r:id="rId29"/>
    <p:sldId id="269" r:id="rId30"/>
    <p:sldId id="3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83"/>
    <p:restoredTop sz="95345"/>
  </p:normalViewPr>
  <p:slideViewPr>
    <p:cSldViewPr snapToGrid="0" snapToObjects="1">
      <p:cViewPr varScale="1">
        <p:scale>
          <a:sx n="99" d="100"/>
          <a:sy n="99" d="100"/>
        </p:scale>
        <p:origin x="208"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E1038-9D11-0D4F-B38C-1DA1CBE5A5CD}" type="datetimeFigureOut">
              <a:rPr lang="en-US" smtClean="0"/>
              <a:t>6/8/20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7BEC0-6ABF-FD42-9025-69C30FD10D95}" type="slidenum">
              <a:rPr lang="en-US" smtClean="0"/>
              <a:t>‹#›</a:t>
            </a:fld>
            <a:endParaRPr lang="en-US"/>
          </a:p>
        </p:txBody>
      </p:sp>
    </p:spTree>
    <p:extLst>
      <p:ext uri="{BB962C8B-B14F-4D97-AF65-F5344CB8AC3E}">
        <p14:creationId xmlns:p14="http://schemas.microsoft.com/office/powerpoint/2010/main" val="284234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t>
            </a:r>
            <a:r>
              <a:rPr lang="en-US" b="1"/>
              <a:t>energy needs</a:t>
            </a:r>
            <a:r>
              <a:rPr lang="en-US"/>
              <a:t> are high, the athlete may undertake ‘recovery eating’ immediately after each training session as an additional opportunity for intake in the day as much as for any benefits of speedy intake of nutrients after exercise. A pattern of small, frequent meals over the day may assist the athlete to achieve high energy intakes without the discomfort of overeating</a:t>
            </a:r>
          </a:p>
          <a:p>
            <a:endParaRPr lang="en-US">
              <a:cs typeface="Calibri"/>
            </a:endParaRPr>
          </a:p>
          <a:p>
            <a:r>
              <a:rPr lang="en-US"/>
              <a:t>Recovery snacks should not contribute additional energy to a </a:t>
            </a:r>
            <a:r>
              <a:rPr lang="en-US" b="1"/>
              <a:t>restricted energy budget</a:t>
            </a:r>
            <a:r>
              <a:rPr lang="en-US"/>
              <a:t>. Rather, when rapid recovery is desirable, the energy-restricted athlete should change the timing of their existing meal structure to allow for immediate intake after exercise sessions. One option is to reschedule training sessions or meals so that the athlete is able to eat their normal meal as soon as possible after the workout. Where this is not practical, the athlete may be able to take a small snack from within their usual meal plan to consume immediately after training or as a pre-resistance-training snack (e.g. fruit and </a:t>
            </a:r>
            <a:r>
              <a:rPr lang="en-US" err="1"/>
              <a:t>flavoured</a:t>
            </a:r>
            <a:r>
              <a:rPr lang="en-US"/>
              <a:t> yoghurt usually consumed as a dessert with dinner), then consume the remainder of their meal at the usual time.</a:t>
            </a:r>
            <a:endParaRPr lang="en-US">
              <a:cs typeface="Calibri"/>
            </a:endParaRPr>
          </a:p>
        </p:txBody>
      </p:sp>
      <p:sp>
        <p:nvSpPr>
          <p:cNvPr id="4" name="Slide Number Placeholder 3"/>
          <p:cNvSpPr>
            <a:spLocks noGrp="1"/>
          </p:cNvSpPr>
          <p:nvPr>
            <p:ph type="sldNum" sz="quarter" idx="5"/>
          </p:nvPr>
        </p:nvSpPr>
        <p:spPr/>
        <p:txBody>
          <a:bodyPr/>
          <a:lstStyle/>
          <a:p>
            <a:fld id="{EBAD59BB-4C6D-F24A-B3DC-791451A765D8}" type="slidenum">
              <a:rPr lang="en-US" smtClean="0"/>
              <a:t>26</a:t>
            </a:fld>
            <a:endParaRPr lang="en-US"/>
          </a:p>
        </p:txBody>
      </p:sp>
    </p:spTree>
    <p:extLst>
      <p:ext uri="{BB962C8B-B14F-4D97-AF65-F5344CB8AC3E}">
        <p14:creationId xmlns:p14="http://schemas.microsoft.com/office/powerpoint/2010/main" val="19765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Carb Benefits     </a:t>
            </a:r>
          </a:p>
          <a:p>
            <a:r>
              <a:rPr lang="en-US"/>
              <a:t> </a:t>
            </a:r>
            <a:endParaRPr lang="en-US">
              <a:cs typeface="Calibri"/>
            </a:endParaRPr>
          </a:p>
          <a:p>
            <a:r>
              <a:rPr lang="en-US"/>
              <a:t>    </a:t>
            </a:r>
            <a:r>
              <a:rPr lang="en-US" err="1"/>
              <a:t>Maximises</a:t>
            </a:r>
            <a:r>
              <a:rPr lang="en-US"/>
              <a:t> muscle fuel for the next demanding workout or event</a:t>
            </a:r>
            <a:endParaRPr lang="en-US">
              <a:cs typeface="Calibri"/>
            </a:endParaRPr>
          </a:p>
          <a:p>
            <a:r>
              <a:rPr lang="en-US"/>
              <a:t> </a:t>
            </a:r>
            <a:endParaRPr lang="en-US">
              <a:cs typeface="Calibri"/>
            </a:endParaRPr>
          </a:p>
          <a:p>
            <a:r>
              <a:rPr lang="en-US"/>
              <a:t>When should pro-active </a:t>
            </a:r>
            <a:r>
              <a:rPr lang="en-US" err="1"/>
              <a:t>refuelling</a:t>
            </a:r>
            <a:r>
              <a:rPr lang="en-US"/>
              <a:t> be </a:t>
            </a:r>
            <a:r>
              <a:rPr lang="en-US" err="1"/>
              <a:t>practised</a:t>
            </a:r>
            <a:r>
              <a:rPr lang="en-US"/>
              <a:t>?     </a:t>
            </a:r>
            <a:endParaRPr lang="en-US">
              <a:cs typeface="Calibri"/>
            </a:endParaRPr>
          </a:p>
          <a:p>
            <a:r>
              <a:rPr lang="en-US"/>
              <a:t> </a:t>
            </a:r>
            <a:endParaRPr lang="en-US">
              <a:cs typeface="Calibri"/>
            </a:endParaRPr>
          </a:p>
          <a:p>
            <a:r>
              <a:rPr lang="en-US"/>
              <a:t>    After races or fuel-depleting training sessions when the athlete is backing up for the next session in 8 hours or less</a:t>
            </a:r>
            <a:endParaRPr lang="en-US">
              <a:cs typeface="Calibri"/>
            </a:endParaRPr>
          </a:p>
          <a:p>
            <a:r>
              <a:rPr lang="en-US"/>
              <a:t>    When total fuel needs are high: high-volume training, demanding competition schedule (e.g. cycling tour, tennis tournament)</a:t>
            </a:r>
            <a:endParaRPr lang="en-US">
              <a:cs typeface="Calibri"/>
            </a:endParaRPr>
          </a:p>
          <a:p>
            <a:endParaRPr lang="en-US"/>
          </a:p>
          <a:p>
            <a:r>
              <a:rPr lang="en-US"/>
              <a:t>Protein Benefits     </a:t>
            </a:r>
            <a:endParaRPr lang="en-US">
              <a:cs typeface="Calibri"/>
            </a:endParaRPr>
          </a:p>
          <a:p>
            <a:r>
              <a:rPr lang="en-US"/>
              <a:t> </a:t>
            </a:r>
            <a:endParaRPr lang="en-US">
              <a:cs typeface="Calibri"/>
            </a:endParaRPr>
          </a:p>
          <a:p>
            <a:r>
              <a:rPr lang="en-US"/>
              <a:t>    Maximizes muscle protein synthetic response to exercise to promote adaptations to the training stimulus. Note that the elevated response lasts at least 24 hours</a:t>
            </a:r>
            <a:endParaRPr lang="en-US">
              <a:cs typeface="Calibri"/>
            </a:endParaRPr>
          </a:p>
          <a:p>
            <a:r>
              <a:rPr lang="en-US"/>
              <a:t> </a:t>
            </a:r>
            <a:endParaRPr lang="en-US">
              <a:cs typeface="Calibri"/>
            </a:endParaRPr>
          </a:p>
          <a:p>
            <a:r>
              <a:rPr lang="en-US"/>
              <a:t>When should pro-active protein nutrition be </a:t>
            </a:r>
            <a:r>
              <a:rPr lang="en-US" err="1"/>
              <a:t>practised</a:t>
            </a:r>
            <a:r>
              <a:rPr lang="en-US"/>
              <a:t>?     </a:t>
            </a:r>
            <a:endParaRPr lang="en-US">
              <a:cs typeface="Calibri"/>
            </a:endParaRPr>
          </a:p>
          <a:p>
            <a:r>
              <a:rPr lang="en-US"/>
              <a:t> </a:t>
            </a:r>
            <a:endParaRPr lang="en-US">
              <a:cs typeface="Calibri"/>
            </a:endParaRPr>
          </a:p>
          <a:p>
            <a:r>
              <a:rPr lang="en-US"/>
              <a:t>    After competitive events or key training sessions (resistance sessions, high-intensity sessions) in which there is a major exercise stimulus or muscle damage</a:t>
            </a:r>
            <a:endParaRPr lang="en-US">
              <a:cs typeface="Calibri"/>
            </a:endParaRPr>
          </a:p>
          <a:p>
            <a:r>
              <a:rPr lang="en-US"/>
              <a:t>    When gains in muscle mass and size are a priority</a:t>
            </a:r>
            <a:endParaRPr lang="en-US">
              <a:cs typeface="Calibri"/>
            </a:endParaRPr>
          </a:p>
        </p:txBody>
      </p:sp>
      <p:sp>
        <p:nvSpPr>
          <p:cNvPr id="4" name="Slide Number Placeholder 3"/>
          <p:cNvSpPr>
            <a:spLocks noGrp="1"/>
          </p:cNvSpPr>
          <p:nvPr>
            <p:ph type="sldNum" sz="quarter" idx="5"/>
          </p:nvPr>
        </p:nvSpPr>
        <p:spPr/>
        <p:txBody>
          <a:bodyPr/>
          <a:lstStyle/>
          <a:p>
            <a:fld id="{EBAD59BB-4C6D-F24A-B3DC-791451A765D8}" type="slidenum">
              <a:rPr lang="en-US" smtClean="0"/>
              <a:t>27</a:t>
            </a:fld>
            <a:endParaRPr lang="en-US"/>
          </a:p>
        </p:txBody>
      </p:sp>
    </p:spTree>
    <p:extLst>
      <p:ext uri="{BB962C8B-B14F-4D97-AF65-F5344CB8AC3E}">
        <p14:creationId xmlns:p14="http://schemas.microsoft.com/office/powerpoint/2010/main" val="312843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AD59BB-4C6D-F24A-B3DC-791451A765D8}" type="slidenum">
              <a:rPr lang="en-US" smtClean="0"/>
              <a:t>29</a:t>
            </a:fld>
            <a:endParaRPr lang="en-US"/>
          </a:p>
        </p:txBody>
      </p:sp>
    </p:spTree>
    <p:extLst>
      <p:ext uri="{BB962C8B-B14F-4D97-AF65-F5344CB8AC3E}">
        <p14:creationId xmlns:p14="http://schemas.microsoft.com/office/powerpoint/2010/main" val="94859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C1E1-BF55-3D49-ABD0-1EA8D3372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FA6D9-81EC-F44C-A675-C15DB42AF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9AEB58-7A71-1349-BA27-C73AC6155B9F}"/>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5" name="Footer Placeholder 4">
            <a:extLst>
              <a:ext uri="{FF2B5EF4-FFF2-40B4-BE49-F238E27FC236}">
                <a16:creationId xmlns:a16="http://schemas.microsoft.com/office/drawing/2014/main" id="{EACB57D0-9899-D541-87D5-6311E983C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734A4-F55B-7A4F-83D0-6B21E87EE028}"/>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92799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1CF4-CBD8-B74E-AE5E-E54094141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E792B-DBC0-2643-8871-F3A9867B7A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E695A-FBF3-404B-A7F7-D38F0436FBDA}"/>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5" name="Footer Placeholder 4">
            <a:extLst>
              <a:ext uri="{FF2B5EF4-FFF2-40B4-BE49-F238E27FC236}">
                <a16:creationId xmlns:a16="http://schemas.microsoft.com/office/drawing/2014/main" id="{2D50A597-B398-6E4B-9048-29D46123D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4FD03-9650-6A49-AC07-8996B7E20514}"/>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6271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B0F90-F2D8-DB43-A8DA-9459B5589C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DD351-06B7-BE43-9356-ABFC2BB2C4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053F8-A342-AF4F-B1DE-653EC7C8AD0A}"/>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5" name="Footer Placeholder 4">
            <a:extLst>
              <a:ext uri="{FF2B5EF4-FFF2-40B4-BE49-F238E27FC236}">
                <a16:creationId xmlns:a16="http://schemas.microsoft.com/office/drawing/2014/main" id="{E5C1A15E-1F94-CE4A-8892-2576FAB2E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A818A-4499-F349-A5D6-7F68B2CECD7A}"/>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341210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657C-4D22-7640-A3CB-7154B81AB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B9C3C-F018-7746-874B-11F2249E0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20E15-9D89-C14F-96F2-0DCCD099B5FA}"/>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5" name="Footer Placeholder 4">
            <a:extLst>
              <a:ext uri="{FF2B5EF4-FFF2-40B4-BE49-F238E27FC236}">
                <a16:creationId xmlns:a16="http://schemas.microsoft.com/office/drawing/2014/main" id="{43EA921F-0C5E-1241-935B-97EEC5DD0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03164-A8AC-C44F-BE0D-20F6BDFD80C4}"/>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203307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5260-0FC7-2547-96A9-2C6FC49137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99641D-5D60-894D-A55A-A24A37E73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14602-9288-ED40-A074-4F954E1B54F5}"/>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5" name="Footer Placeholder 4">
            <a:extLst>
              <a:ext uri="{FF2B5EF4-FFF2-40B4-BE49-F238E27FC236}">
                <a16:creationId xmlns:a16="http://schemas.microsoft.com/office/drawing/2014/main" id="{35B0E17A-0D96-DB40-9BA5-C4B85B804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D3B9A-C6B9-3141-9ABF-9A1FE582463C}"/>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1225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4B6E-F050-7D47-B94C-6909C3249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6DCE0-71F2-F946-9121-96CED5CB8C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2CABE2-30F8-E749-8B94-86AAC3BED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98DAD8-B1FB-B045-8D1D-28D114C9F3AB}"/>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6" name="Footer Placeholder 5">
            <a:extLst>
              <a:ext uri="{FF2B5EF4-FFF2-40B4-BE49-F238E27FC236}">
                <a16:creationId xmlns:a16="http://schemas.microsoft.com/office/drawing/2014/main" id="{AF6C895D-32E6-8F4F-A085-3D987F85B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A614F-9FBD-374D-BD93-84705CA5F0F6}"/>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7906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13AF-4AB7-1145-9D48-FB8825C83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DA1E92-744D-9F48-982E-CE074C8DE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F97D7A-AE08-7247-8EEC-7134C069D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C1D9B-D0E3-AD44-B468-4D513A4F3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EECE78-3D27-DC4F-B946-BFF34B0A6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9B62F9-4388-AF4F-BB62-9A431E92662C}"/>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8" name="Footer Placeholder 7">
            <a:extLst>
              <a:ext uri="{FF2B5EF4-FFF2-40B4-BE49-F238E27FC236}">
                <a16:creationId xmlns:a16="http://schemas.microsoft.com/office/drawing/2014/main" id="{BBE153B6-6AF5-1C4D-BAA4-FF38BA9D3C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4D3D8-899D-C441-B4B1-4D07540797ED}"/>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388264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05CE-265E-514D-9641-042D40C939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2FB702-3790-8D41-B621-CE7FB2C11F4E}"/>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4" name="Footer Placeholder 3">
            <a:extLst>
              <a:ext uri="{FF2B5EF4-FFF2-40B4-BE49-F238E27FC236}">
                <a16:creationId xmlns:a16="http://schemas.microsoft.com/office/drawing/2014/main" id="{4E111D64-5A84-7B43-93F3-93D24651F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917CE-BE6C-D041-AA9E-EC4CC8A77941}"/>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305235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406D1-5BF6-1C49-B968-CFB001B5CCD2}"/>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3" name="Footer Placeholder 2">
            <a:extLst>
              <a:ext uri="{FF2B5EF4-FFF2-40B4-BE49-F238E27FC236}">
                <a16:creationId xmlns:a16="http://schemas.microsoft.com/office/drawing/2014/main" id="{3AAAE6CF-A149-7644-835E-5D7E27805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C19381-650C-A54D-8242-69D209B419AB}"/>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415125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0138-0CCE-1C4B-8CEC-E805E3A46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30DEC-AA60-3840-A9FC-8F520AD72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A1753-BC33-C14B-9538-0A0DD291F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4348C-D727-BB41-9BDA-83F84C28A84D}"/>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6" name="Footer Placeholder 5">
            <a:extLst>
              <a:ext uri="{FF2B5EF4-FFF2-40B4-BE49-F238E27FC236}">
                <a16:creationId xmlns:a16="http://schemas.microsoft.com/office/drawing/2014/main" id="{9D2A1F8C-3AA5-EF47-B52B-4E11C8224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2A688-E38B-214B-90B5-445699ECBF27}"/>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294868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A2B8-AA8B-3748-9E8D-4C094F16C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505FC4-91B3-AA45-A6E9-4FE530FF3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98954F-1023-374F-86ED-712AC99B7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C9903-CA1F-4748-9102-FEFEBDC5AFC5}"/>
              </a:ext>
            </a:extLst>
          </p:cNvPr>
          <p:cNvSpPr>
            <a:spLocks noGrp="1"/>
          </p:cNvSpPr>
          <p:nvPr>
            <p:ph type="dt" sz="half" idx="10"/>
          </p:nvPr>
        </p:nvSpPr>
        <p:spPr/>
        <p:txBody>
          <a:bodyPr/>
          <a:lstStyle/>
          <a:p>
            <a:fld id="{4111FF04-17EE-4E4F-8F33-C5E4C12E68BD}" type="datetimeFigureOut">
              <a:rPr lang="en-US" smtClean="0"/>
              <a:t>6/8/20</a:t>
            </a:fld>
            <a:endParaRPr lang="en-US"/>
          </a:p>
        </p:txBody>
      </p:sp>
      <p:sp>
        <p:nvSpPr>
          <p:cNvPr id="6" name="Footer Placeholder 5">
            <a:extLst>
              <a:ext uri="{FF2B5EF4-FFF2-40B4-BE49-F238E27FC236}">
                <a16:creationId xmlns:a16="http://schemas.microsoft.com/office/drawing/2014/main" id="{C45A4B69-E96C-2148-85CF-A1596148E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D899C-B9D7-8A4E-B8F8-6CC26E03AB84}"/>
              </a:ext>
            </a:extLst>
          </p:cNvPr>
          <p:cNvSpPr>
            <a:spLocks noGrp="1"/>
          </p:cNvSpPr>
          <p:nvPr>
            <p:ph type="sldNum" sz="quarter" idx="12"/>
          </p:nvPr>
        </p:nvSpPr>
        <p:spPr/>
        <p:txBody>
          <a:bodyPr/>
          <a:lstStyle/>
          <a:p>
            <a:fld id="{1C2A6D89-EEC9-AA4E-9C15-F2E45E3D8228}" type="slidenum">
              <a:rPr lang="en-US" smtClean="0"/>
              <a:t>‹#›</a:t>
            </a:fld>
            <a:endParaRPr lang="en-US"/>
          </a:p>
        </p:txBody>
      </p:sp>
    </p:spTree>
    <p:extLst>
      <p:ext uri="{BB962C8B-B14F-4D97-AF65-F5344CB8AC3E}">
        <p14:creationId xmlns:p14="http://schemas.microsoft.com/office/powerpoint/2010/main" val="154012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208D9-980B-0048-AD41-6E0E4A103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026B2-B918-CB46-AAB4-C9928B0CB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FAA16-3D3C-9944-803D-C1B0903F1C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1FF04-17EE-4E4F-8F33-C5E4C12E68BD}" type="datetimeFigureOut">
              <a:rPr lang="en-US" smtClean="0"/>
              <a:t>6/8/20</a:t>
            </a:fld>
            <a:endParaRPr lang="en-US"/>
          </a:p>
        </p:txBody>
      </p:sp>
      <p:sp>
        <p:nvSpPr>
          <p:cNvPr id="5" name="Footer Placeholder 4">
            <a:extLst>
              <a:ext uri="{FF2B5EF4-FFF2-40B4-BE49-F238E27FC236}">
                <a16:creationId xmlns:a16="http://schemas.microsoft.com/office/drawing/2014/main" id="{D5456515-6A4D-6741-AA98-BA5DD689E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81ABD-AEC4-974C-9B8F-461544DE2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A6D89-EEC9-AA4E-9C15-F2E45E3D8228}" type="slidenum">
              <a:rPr lang="en-US" smtClean="0"/>
              <a:t>‹#›</a:t>
            </a:fld>
            <a:endParaRPr lang="en-US"/>
          </a:p>
        </p:txBody>
      </p:sp>
    </p:spTree>
    <p:extLst>
      <p:ext uri="{BB962C8B-B14F-4D97-AF65-F5344CB8AC3E}">
        <p14:creationId xmlns:p14="http://schemas.microsoft.com/office/powerpoint/2010/main" val="7754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okspiration.com/" TargetMode="External"/><Relationship Id="rId7" Type="http://schemas.openxmlformats.org/officeDocument/2006/relationships/image" Target="../media/image3.jpeg"/><Relationship Id="rId2" Type="http://schemas.openxmlformats.org/officeDocument/2006/relationships/hyperlink" Target="https://ais.gov.au/nutrition/recipes"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supercook.com/#/recipes" TargetMode="External"/><Relationship Id="rId4" Type="http://schemas.openxmlformats.org/officeDocument/2006/relationships/hyperlink" Target="https://cscatlantic.ca/resource-h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31.jpeg"/><Relationship Id="rId18" Type="http://schemas.openxmlformats.org/officeDocument/2006/relationships/image" Target="../media/image34.jpeg"/><Relationship Id="rId26" Type="http://schemas.openxmlformats.org/officeDocument/2006/relationships/image" Target="../media/image38.jpeg"/><Relationship Id="rId39" Type="http://schemas.openxmlformats.org/officeDocument/2006/relationships/image" Target="../media/image45.jpg"/><Relationship Id="rId21" Type="http://schemas.openxmlformats.org/officeDocument/2006/relationships/hyperlink" Target="http://nofearentertaining.blogspot.com/2009/01/customized-trail-mix.html" TargetMode="External"/><Relationship Id="rId34" Type="http://schemas.openxmlformats.org/officeDocument/2006/relationships/image" Target="../media/image42.png"/><Relationship Id="rId42" Type="http://schemas.openxmlformats.org/officeDocument/2006/relationships/image" Target="../media/image47.png"/><Relationship Id="rId7" Type="http://schemas.openxmlformats.org/officeDocument/2006/relationships/hyperlink" Target="http://foodandspice.blogspot.com/2014/06/peanut-butter-oatmeal.html" TargetMode="External"/><Relationship Id="rId2" Type="http://schemas.openxmlformats.org/officeDocument/2006/relationships/image" Target="../media/image23.png"/><Relationship Id="rId16" Type="http://schemas.openxmlformats.org/officeDocument/2006/relationships/hyperlink" Target="http://elanaspantry.com/salt-and-pepper-crackers/" TargetMode="External"/><Relationship Id="rId20" Type="http://schemas.openxmlformats.org/officeDocument/2006/relationships/image" Target="../media/image35.jpeg"/><Relationship Id="rId29" Type="http://schemas.openxmlformats.org/officeDocument/2006/relationships/hyperlink" Target="http://pisolettadreams.blogspot.com/" TargetMode="External"/><Relationship Id="rId41"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hyperlink" Target="http://myownwritersnook.blogspot.com/2011/11/love-and-apples-will-there-ever-be.html" TargetMode="External"/><Relationship Id="rId24" Type="http://schemas.openxmlformats.org/officeDocument/2006/relationships/image" Target="../media/image37.png"/><Relationship Id="rId32" Type="http://schemas.openxmlformats.org/officeDocument/2006/relationships/image" Target="../media/image41.jpeg"/><Relationship Id="rId37" Type="http://schemas.openxmlformats.org/officeDocument/2006/relationships/image" Target="../media/image44.jpg"/><Relationship Id="rId40" Type="http://schemas.openxmlformats.org/officeDocument/2006/relationships/hyperlink" Target="https://www.lawyersandsettlements.com/blog/week-adjourned-4-13-12-muscle-milk-risperdal-gamestop.html" TargetMode="External"/><Relationship Id="rId5" Type="http://schemas.openxmlformats.org/officeDocument/2006/relationships/image" Target="../media/image26.jpeg"/><Relationship Id="rId15" Type="http://schemas.openxmlformats.org/officeDocument/2006/relationships/image" Target="../media/image32.jpeg"/><Relationship Id="rId23" Type="http://schemas.openxmlformats.org/officeDocument/2006/relationships/hyperlink" Target="http://www.shroomery.org/forums/showflat.php/Number/21771749" TargetMode="External"/><Relationship Id="rId28" Type="http://schemas.openxmlformats.org/officeDocument/2006/relationships/image" Target="../media/image39.jpeg"/><Relationship Id="rId36" Type="http://schemas.openxmlformats.org/officeDocument/2006/relationships/hyperlink" Target="http://www.melissasbargains.com/frigo-cheeseheads-new-printable-coupon/" TargetMode="External"/><Relationship Id="rId10" Type="http://schemas.openxmlformats.org/officeDocument/2006/relationships/image" Target="../media/image29.jpeg"/><Relationship Id="rId19" Type="http://schemas.openxmlformats.org/officeDocument/2006/relationships/hyperlink" Target="https://carstenknoch.com/2009/01/strategies-for-lunch/" TargetMode="External"/><Relationship Id="rId31" Type="http://schemas.openxmlformats.org/officeDocument/2006/relationships/hyperlink" Target="http://thehealthyfamilyandhome.com/crunchy-raw-protein-balls/" TargetMode="External"/><Relationship Id="rId4" Type="http://schemas.openxmlformats.org/officeDocument/2006/relationships/image" Target="../media/image25.jpeg"/><Relationship Id="rId9" Type="http://schemas.openxmlformats.org/officeDocument/2006/relationships/hyperlink" Target="http://www.isthisreallymylife.com/2016/05/12-make-ahead-breakfast-recipes-perfect-for-college-students/" TargetMode="External"/><Relationship Id="rId14" Type="http://schemas.openxmlformats.org/officeDocument/2006/relationships/hyperlink" Target="http://gastrolabio.it/wordpress/i-10-cibi-che-fanno-dimagrire-seconda-parte" TargetMode="External"/><Relationship Id="rId22" Type="http://schemas.openxmlformats.org/officeDocument/2006/relationships/image" Target="../media/image36.jpeg"/><Relationship Id="rId27" Type="http://schemas.openxmlformats.org/officeDocument/2006/relationships/hyperlink" Target="http://pickfreshfoods.com/2013/09/19/blueberry-banana-smoothie/" TargetMode="External"/><Relationship Id="rId30" Type="http://schemas.openxmlformats.org/officeDocument/2006/relationships/image" Target="../media/image40.jpeg"/><Relationship Id="rId35" Type="http://schemas.openxmlformats.org/officeDocument/2006/relationships/image" Target="../media/image43.jpg"/><Relationship Id="rId43" Type="http://schemas.openxmlformats.org/officeDocument/2006/relationships/image" Target="../media/image48.png"/><Relationship Id="rId8" Type="http://schemas.openxmlformats.org/officeDocument/2006/relationships/image" Target="../media/image28.jpeg"/><Relationship Id="rId3"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3.png"/><Relationship Id="rId25" Type="http://schemas.microsoft.com/office/2007/relationships/hdphoto" Target="../media/hdphoto1.wdp"/><Relationship Id="rId33" Type="http://schemas.openxmlformats.org/officeDocument/2006/relationships/hyperlink" Target="http://tomsfoodieblog.com/2012/11/21/please-no-edamame-make-mine-a-garbanzo-and-other-emerging-produce-trends/" TargetMode="External"/><Relationship Id="rId38" Type="http://schemas.openxmlformats.org/officeDocument/2006/relationships/hyperlink" Target="http://www.dolciagogo.it/2012/06/babybel-piccolo-formaggio-e-grande.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32A2-2590-7443-A348-C902E42F7C2D}"/>
              </a:ext>
            </a:extLst>
          </p:cNvPr>
          <p:cNvSpPr>
            <a:spLocks noGrp="1"/>
          </p:cNvSpPr>
          <p:nvPr>
            <p:ph type="ctrTitle"/>
          </p:nvPr>
        </p:nvSpPr>
        <p:spPr>
          <a:xfrm>
            <a:off x="1523999" y="2245810"/>
            <a:ext cx="9257415" cy="1355750"/>
          </a:xfrm>
        </p:spPr>
        <p:txBody>
          <a:bodyPr>
            <a:normAutofit/>
          </a:bodyPr>
          <a:lstStyle/>
          <a:p>
            <a:r>
              <a:rPr lang="en-US" sz="6600" b="1" dirty="0">
                <a:latin typeface="Athelas" panose="02000503000000020003" pitchFamily="2" charset="77"/>
              </a:rPr>
              <a:t>Fueling  An Athlete</a:t>
            </a:r>
          </a:p>
        </p:txBody>
      </p:sp>
      <p:sp>
        <p:nvSpPr>
          <p:cNvPr id="3" name="Subtitle 2">
            <a:extLst>
              <a:ext uri="{FF2B5EF4-FFF2-40B4-BE49-F238E27FC236}">
                <a16:creationId xmlns:a16="http://schemas.microsoft.com/office/drawing/2014/main" id="{ACF72B97-8B6B-4044-92C2-C2B60B275CF1}"/>
              </a:ext>
            </a:extLst>
          </p:cNvPr>
          <p:cNvSpPr>
            <a:spLocks noGrp="1"/>
          </p:cNvSpPr>
          <p:nvPr>
            <p:ph type="subTitle" idx="1"/>
          </p:nvPr>
        </p:nvSpPr>
        <p:spPr>
          <a:xfrm>
            <a:off x="1524000" y="3608517"/>
            <a:ext cx="9257414" cy="811612"/>
          </a:xfrm>
        </p:spPr>
        <p:txBody>
          <a:bodyPr>
            <a:noAutofit/>
          </a:bodyPr>
          <a:lstStyle/>
          <a:p>
            <a:r>
              <a:rPr lang="en-US" sz="1800" dirty="0">
                <a:latin typeface="Athelas" panose="02000503000000020003" pitchFamily="2" charset="77"/>
              </a:rPr>
              <a:t>Melissa Allen, RD</a:t>
            </a:r>
          </a:p>
          <a:p>
            <a:r>
              <a:rPr lang="en-US" sz="1800" dirty="0">
                <a:latin typeface="Athelas" panose="02000503000000020003" pitchFamily="2" charset="77"/>
              </a:rPr>
              <a:t>Performance Dietitian CSCA</a:t>
            </a:r>
          </a:p>
          <a:p>
            <a:r>
              <a:rPr lang="en-US" sz="1800" dirty="0">
                <a:latin typeface="Athelas" panose="02000503000000020003" pitchFamily="2" charset="77"/>
              </a:rPr>
              <a:t>Melissa Allen, Food and Nutrition</a:t>
            </a:r>
          </a:p>
        </p:txBody>
      </p:sp>
      <p:sp>
        <p:nvSpPr>
          <p:cNvPr id="23" name="Freeform 19">
            <a:extLst>
              <a:ext uri="{FF2B5EF4-FFF2-40B4-BE49-F238E27FC236}">
                <a16:creationId xmlns:a16="http://schemas.microsoft.com/office/drawing/2014/main" id="{DF7C4298-DC9F-4231-A23D-7E78772D0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5880" cy="2130951"/>
          </a:xfrm>
          <a:custGeom>
            <a:avLst/>
            <a:gdLst>
              <a:gd name="connsiteX0" fmla="*/ 0 w 5655880"/>
              <a:gd name="connsiteY0" fmla="*/ 0 h 2130951"/>
              <a:gd name="connsiteX1" fmla="*/ 1180740 w 5655880"/>
              <a:gd name="connsiteY1" fmla="*/ 0 h 2130951"/>
              <a:gd name="connsiteX2" fmla="*/ 1393320 w 5655880"/>
              <a:gd name="connsiteY2" fmla="*/ 0 h 2130951"/>
              <a:gd name="connsiteX3" fmla="*/ 2255561 w 5655880"/>
              <a:gd name="connsiteY3" fmla="*/ 0 h 2130951"/>
              <a:gd name="connsiteX4" fmla="*/ 2255561 w 5655880"/>
              <a:gd name="connsiteY4" fmla="*/ 478 h 2130951"/>
              <a:gd name="connsiteX5" fmla="*/ 5655880 w 5655880"/>
              <a:gd name="connsiteY5" fmla="*/ 478 h 2130951"/>
              <a:gd name="connsiteX6" fmla="*/ 4669192 w 5655880"/>
              <a:gd name="connsiteY6" fmla="*/ 2130951 h 2130951"/>
              <a:gd name="connsiteX7" fmla="*/ 1393320 w 5655880"/>
              <a:gd name="connsiteY7" fmla="*/ 2130951 h 2130951"/>
              <a:gd name="connsiteX8" fmla="*/ 1180740 w 5655880"/>
              <a:gd name="connsiteY8" fmla="*/ 2130951 h 2130951"/>
              <a:gd name="connsiteX9" fmla="*/ 0 w 5655880"/>
              <a:gd name="connsiteY9"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880" h="2130951">
                <a:moveTo>
                  <a:pt x="0" y="0"/>
                </a:moveTo>
                <a:lnTo>
                  <a:pt x="1180740" y="0"/>
                </a:lnTo>
                <a:lnTo>
                  <a:pt x="1393320" y="0"/>
                </a:lnTo>
                <a:lnTo>
                  <a:pt x="2255561" y="0"/>
                </a:lnTo>
                <a:lnTo>
                  <a:pt x="2255561" y="478"/>
                </a:lnTo>
                <a:lnTo>
                  <a:pt x="5655880" y="478"/>
                </a:lnTo>
                <a:lnTo>
                  <a:pt x="4669192" y="2130951"/>
                </a:lnTo>
                <a:lnTo>
                  <a:pt x="1393320" y="2130951"/>
                </a:lnTo>
                <a:lnTo>
                  <a:pt x="1180740" y="2130951"/>
                </a:lnTo>
                <a:lnTo>
                  <a:pt x="0" y="2130951"/>
                </a:lnTo>
                <a:close/>
              </a:path>
            </a:pathLst>
          </a:custGeom>
          <a:solidFill>
            <a:srgbClr val="4D78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9C74D42-4EA5-6D4A-B0D6-FD684A4B99FE}"/>
              </a:ext>
            </a:extLst>
          </p:cNvPr>
          <p:cNvPicPr>
            <a:picLocks noChangeAspect="1"/>
          </p:cNvPicPr>
          <p:nvPr/>
        </p:nvPicPr>
        <p:blipFill>
          <a:blip r:embed="rId2"/>
          <a:stretch>
            <a:fillRect/>
          </a:stretch>
        </p:blipFill>
        <p:spPr>
          <a:xfrm>
            <a:off x="6211103" y="321733"/>
            <a:ext cx="2138166" cy="180921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74986B6-F5E1-074E-B9FB-FDC7026D3920}"/>
              </a:ext>
            </a:extLst>
          </p:cNvPr>
          <p:cNvPicPr>
            <a:picLocks noChangeAspect="1"/>
          </p:cNvPicPr>
          <p:nvPr/>
        </p:nvPicPr>
        <p:blipFill>
          <a:blip r:embed="rId3"/>
          <a:stretch>
            <a:fillRect/>
          </a:stretch>
        </p:blipFill>
        <p:spPr>
          <a:xfrm>
            <a:off x="9596388" y="0"/>
            <a:ext cx="2595612" cy="2349193"/>
          </a:xfrm>
          <a:prstGeom prst="rect">
            <a:avLst/>
          </a:prstGeom>
        </p:spPr>
      </p:pic>
      <p:pic>
        <p:nvPicPr>
          <p:cNvPr id="8" name="Picture 7">
            <a:extLst>
              <a:ext uri="{FF2B5EF4-FFF2-40B4-BE49-F238E27FC236}">
                <a16:creationId xmlns:a16="http://schemas.microsoft.com/office/drawing/2014/main" id="{6257CBBD-8BEE-7A44-96F0-2822D97B85F3}"/>
              </a:ext>
            </a:extLst>
          </p:cNvPr>
          <p:cNvPicPr>
            <a:picLocks noChangeAspect="1"/>
          </p:cNvPicPr>
          <p:nvPr/>
        </p:nvPicPr>
        <p:blipFill>
          <a:blip r:embed="rId2"/>
          <a:stretch>
            <a:fillRect/>
          </a:stretch>
        </p:blipFill>
        <p:spPr>
          <a:xfrm>
            <a:off x="784478" y="4556653"/>
            <a:ext cx="2123786" cy="1797050"/>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9ED64165-C1D2-734A-ADF6-08BD255FC281}"/>
              </a:ext>
            </a:extLst>
          </p:cNvPr>
          <p:cNvPicPr>
            <a:picLocks noChangeAspect="1"/>
          </p:cNvPicPr>
          <p:nvPr/>
        </p:nvPicPr>
        <p:blipFill>
          <a:blip r:embed="rId4"/>
          <a:stretch>
            <a:fillRect/>
          </a:stretch>
        </p:blipFill>
        <p:spPr>
          <a:xfrm>
            <a:off x="90974" y="5826312"/>
            <a:ext cx="2736966" cy="1019519"/>
          </a:xfrm>
          <a:prstGeom prst="rect">
            <a:avLst/>
          </a:prstGeom>
        </p:spPr>
      </p:pic>
      <p:sp>
        <p:nvSpPr>
          <p:cNvPr id="24" name="Freeform 11">
            <a:extLst>
              <a:ext uri="{FF2B5EF4-FFF2-40B4-BE49-F238E27FC236}">
                <a16:creationId xmlns:a16="http://schemas.microsoft.com/office/drawing/2014/main" id="{370B0FB2-F998-4058-8E25-B09935DF7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7158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338C55-0AD4-9645-AFCA-2420D9840BB1}"/>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sz="8800" kern="1200" dirty="0">
                <a:solidFill>
                  <a:schemeClr val="tx1"/>
                </a:solidFill>
                <a:latin typeface="+mj-lt"/>
                <a:ea typeface="+mj-ea"/>
                <a:cs typeface="+mj-cs"/>
              </a:rPr>
              <a:t>Meals / School </a:t>
            </a:r>
            <a:r>
              <a:rPr lang="en-US" sz="8800" dirty="0"/>
              <a:t>Lunches Ideas</a:t>
            </a:r>
            <a:endParaRPr lang="en-US" sz="8800"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Picture 8" descr="A close up of a logo&#10;&#10;Description generated with very high confidence">
            <a:extLst>
              <a:ext uri="{FF2B5EF4-FFF2-40B4-BE49-F238E27FC236}">
                <a16:creationId xmlns:a16="http://schemas.microsoft.com/office/drawing/2014/main" id="{2BE5BC7C-D066-C64F-9C31-85E1125AF63B}"/>
              </a:ext>
            </a:extLst>
          </p:cNvPr>
          <p:cNvPicPr>
            <a:picLocks noChangeAspect="1"/>
          </p:cNvPicPr>
          <p:nvPr/>
        </p:nvPicPr>
        <p:blipFill>
          <a:blip r:embed="rId2"/>
          <a:stretch>
            <a:fillRect/>
          </a:stretch>
        </p:blipFill>
        <p:spPr>
          <a:xfrm>
            <a:off x="9577299" y="182681"/>
            <a:ext cx="2455833" cy="914798"/>
          </a:xfrm>
          <a:prstGeom prst="rect">
            <a:avLst/>
          </a:prstGeom>
        </p:spPr>
      </p:pic>
    </p:spTree>
    <p:extLst>
      <p:ext uri="{BB962C8B-B14F-4D97-AF65-F5344CB8AC3E}">
        <p14:creationId xmlns:p14="http://schemas.microsoft.com/office/powerpoint/2010/main" val="303007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500769-9F84-4249-AEA3-CB90EBBB402F}"/>
              </a:ext>
            </a:extLst>
          </p:cNvPr>
          <p:cNvSpPr>
            <a:spLocks noGrp="1"/>
          </p:cNvSpPr>
          <p:nvPr>
            <p:ph type="title"/>
          </p:nvPr>
        </p:nvSpPr>
        <p:spPr>
          <a:xfrm>
            <a:off x="643467" y="640080"/>
            <a:ext cx="3096427" cy="5613236"/>
          </a:xfrm>
        </p:spPr>
        <p:txBody>
          <a:bodyPr anchor="ctr">
            <a:normAutofit/>
          </a:bodyPr>
          <a:lstStyle/>
          <a:p>
            <a:r>
              <a:rPr lang="en-US" b="1" dirty="0">
                <a:solidFill>
                  <a:srgbClr val="FFFFFF"/>
                </a:solidFill>
                <a:latin typeface="Athelas" panose="02000503000000020003" pitchFamily="2" charset="77"/>
              </a:rPr>
              <a:t>Easy, Inexpensive Meal Ideas</a:t>
            </a:r>
          </a:p>
        </p:txBody>
      </p:sp>
      <p:sp>
        <p:nvSpPr>
          <p:cNvPr id="3" name="Content Placeholder 2">
            <a:extLst>
              <a:ext uri="{FF2B5EF4-FFF2-40B4-BE49-F238E27FC236}">
                <a16:creationId xmlns:a16="http://schemas.microsoft.com/office/drawing/2014/main" id="{D605D4E8-C759-C44C-A78D-19663FA32AE5}"/>
              </a:ext>
            </a:extLst>
          </p:cNvPr>
          <p:cNvSpPr>
            <a:spLocks noGrp="1"/>
          </p:cNvSpPr>
          <p:nvPr>
            <p:ph idx="1"/>
          </p:nvPr>
        </p:nvSpPr>
        <p:spPr>
          <a:xfrm>
            <a:off x="4699818" y="1577787"/>
            <a:ext cx="7333314" cy="4195483"/>
          </a:xfrm>
        </p:spPr>
        <p:txBody>
          <a:bodyPr anchor="ctr">
            <a:normAutofit/>
          </a:bodyPr>
          <a:lstStyle/>
          <a:p>
            <a:pPr marL="0" indent="0">
              <a:buNone/>
            </a:pPr>
            <a:r>
              <a:rPr lang="en-US" sz="3200" b="1" dirty="0">
                <a:latin typeface="Athelas" panose="02000503000000020003" pitchFamily="2" charset="77"/>
              </a:rPr>
              <a:t>Breakfast</a:t>
            </a:r>
          </a:p>
          <a:p>
            <a:pPr marL="0" indent="0">
              <a:buNone/>
            </a:pPr>
            <a:endParaRPr lang="en-US" sz="2400" dirty="0">
              <a:latin typeface="Athelas" panose="02000503000000020003" pitchFamily="2" charset="77"/>
            </a:endParaRPr>
          </a:p>
          <a:p>
            <a:pPr marL="971550" lvl="1" indent="-514350">
              <a:buFont typeface="+mj-lt"/>
              <a:buAutoNum type="arabicPeriod"/>
            </a:pPr>
            <a:r>
              <a:rPr lang="en-US" dirty="0">
                <a:latin typeface="Athelas" panose="02000503000000020003" pitchFamily="2" charset="77"/>
              </a:rPr>
              <a:t>Greek yogurt + fruit</a:t>
            </a:r>
          </a:p>
          <a:p>
            <a:pPr marL="971550" lvl="1" indent="-514350">
              <a:buFont typeface="+mj-lt"/>
              <a:buAutoNum type="arabicPeriod"/>
            </a:pPr>
            <a:r>
              <a:rPr lang="en-US" dirty="0">
                <a:latin typeface="Athelas" panose="02000503000000020003" pitchFamily="2" charset="77"/>
              </a:rPr>
              <a:t>Toasted waffle + nut butter + jelly (fold in half and it’s portable)</a:t>
            </a:r>
          </a:p>
          <a:p>
            <a:pPr marL="971550" lvl="1" indent="-514350">
              <a:buFont typeface="+mj-lt"/>
              <a:buAutoNum type="arabicPeriod"/>
            </a:pPr>
            <a:r>
              <a:rPr lang="en-US" dirty="0">
                <a:latin typeface="Athelas" panose="02000503000000020003" pitchFamily="2" charset="77"/>
              </a:rPr>
              <a:t>Breakfast burrito with scrambled eggs, cheese, salsa and tortilla</a:t>
            </a:r>
          </a:p>
          <a:p>
            <a:pPr marL="971550" lvl="1" indent="-514350">
              <a:buFont typeface="+mj-lt"/>
              <a:buAutoNum type="arabicPeriod"/>
            </a:pPr>
            <a:r>
              <a:rPr lang="en-US" dirty="0">
                <a:latin typeface="Athelas" panose="02000503000000020003" pitchFamily="2" charset="77"/>
              </a:rPr>
              <a:t>Overnight oats (made with milk/soy) + fruit</a:t>
            </a:r>
          </a:p>
          <a:p>
            <a:pPr marL="971550" lvl="1" indent="-514350">
              <a:buFont typeface="+mj-lt"/>
              <a:buAutoNum type="arabicPeriod"/>
            </a:pPr>
            <a:r>
              <a:rPr lang="en-US" dirty="0">
                <a:latin typeface="Athelas" panose="02000503000000020003" pitchFamily="2" charset="77"/>
              </a:rPr>
              <a:t>Egg Muff-</a:t>
            </a:r>
            <a:r>
              <a:rPr lang="en-US" dirty="0" err="1">
                <a:latin typeface="Athelas" panose="02000503000000020003" pitchFamily="2" charset="77"/>
              </a:rPr>
              <a:t>lettes</a:t>
            </a:r>
            <a:r>
              <a:rPr lang="en-US" dirty="0">
                <a:latin typeface="Athelas" panose="02000503000000020003" pitchFamily="2" charset="77"/>
              </a:rPr>
              <a:t> (egg/veggie/cheese omelets baked in muffin tins) &amp; toast with jam</a:t>
            </a:r>
          </a:p>
        </p:txBody>
      </p:sp>
      <p:pic>
        <p:nvPicPr>
          <p:cNvPr id="4" name="Picture 3" descr="A close up of a logo&#10;&#10;Description generated with very high confidence">
            <a:extLst>
              <a:ext uri="{FF2B5EF4-FFF2-40B4-BE49-F238E27FC236}">
                <a16:creationId xmlns:a16="http://schemas.microsoft.com/office/drawing/2014/main" id="{B5905821-48CA-9841-AA99-80C98C68540F}"/>
              </a:ext>
            </a:extLst>
          </p:cNvPr>
          <p:cNvPicPr>
            <a:picLocks noChangeAspect="1"/>
          </p:cNvPicPr>
          <p:nvPr/>
        </p:nvPicPr>
        <p:blipFill>
          <a:blip r:embed="rId2"/>
          <a:stretch>
            <a:fillRect/>
          </a:stretch>
        </p:blipFill>
        <p:spPr>
          <a:xfrm>
            <a:off x="9577299" y="182681"/>
            <a:ext cx="2455833" cy="914798"/>
          </a:xfrm>
          <a:prstGeom prst="rect">
            <a:avLst/>
          </a:prstGeom>
        </p:spPr>
      </p:pic>
    </p:spTree>
    <p:extLst>
      <p:ext uri="{BB962C8B-B14F-4D97-AF65-F5344CB8AC3E}">
        <p14:creationId xmlns:p14="http://schemas.microsoft.com/office/powerpoint/2010/main" val="279286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0769-9F84-4249-AEA3-CB90EBBB402F}"/>
              </a:ext>
            </a:extLst>
          </p:cNvPr>
          <p:cNvSpPr>
            <a:spLocks noGrp="1"/>
          </p:cNvSpPr>
          <p:nvPr>
            <p:ph type="title"/>
          </p:nvPr>
        </p:nvSpPr>
        <p:spPr>
          <a:xfrm>
            <a:off x="1136428" y="627564"/>
            <a:ext cx="7474172" cy="1325563"/>
          </a:xfrm>
        </p:spPr>
        <p:txBody>
          <a:bodyPr>
            <a:normAutofit/>
          </a:bodyPr>
          <a:lstStyle/>
          <a:p>
            <a:r>
              <a:rPr lang="en-US" b="1" dirty="0">
                <a:latin typeface="Athelas" panose="02000503000000020003" pitchFamily="2" charset="77"/>
              </a:rPr>
              <a:t>Easy, Inexpensive Meal Ideas</a:t>
            </a:r>
          </a:p>
        </p:txBody>
      </p:sp>
      <p:sp>
        <p:nvSpPr>
          <p:cNvPr id="3" name="Content Placeholder 2">
            <a:extLst>
              <a:ext uri="{FF2B5EF4-FFF2-40B4-BE49-F238E27FC236}">
                <a16:creationId xmlns:a16="http://schemas.microsoft.com/office/drawing/2014/main" id="{D605D4E8-C759-C44C-A78D-19663FA32AE5}"/>
              </a:ext>
            </a:extLst>
          </p:cNvPr>
          <p:cNvSpPr>
            <a:spLocks noGrp="1"/>
          </p:cNvSpPr>
          <p:nvPr>
            <p:ph idx="1"/>
          </p:nvPr>
        </p:nvSpPr>
        <p:spPr>
          <a:xfrm>
            <a:off x="914401" y="2115671"/>
            <a:ext cx="8001000" cy="4114765"/>
          </a:xfrm>
        </p:spPr>
        <p:txBody>
          <a:bodyPr anchor="ctr">
            <a:noAutofit/>
          </a:bodyPr>
          <a:lstStyle/>
          <a:p>
            <a:pPr marL="0" indent="0">
              <a:buNone/>
            </a:pPr>
            <a:r>
              <a:rPr lang="en-US" sz="3200" b="1" dirty="0">
                <a:latin typeface="Athelas" panose="02000503000000020003" pitchFamily="2" charset="77"/>
              </a:rPr>
              <a:t>Lunch/Dinner</a:t>
            </a:r>
          </a:p>
          <a:p>
            <a:pPr marL="0" indent="0">
              <a:buNone/>
            </a:pPr>
            <a:endParaRPr lang="en-US" sz="2400" b="1" dirty="0">
              <a:latin typeface="Athelas" panose="02000503000000020003" pitchFamily="2" charset="77"/>
            </a:endParaRPr>
          </a:p>
          <a:p>
            <a:pPr marL="971550" lvl="1" indent="-514350">
              <a:buFont typeface="+mj-lt"/>
              <a:buAutoNum type="arabicPeriod"/>
            </a:pPr>
            <a:r>
              <a:rPr lang="en-US" dirty="0">
                <a:latin typeface="Athelas" panose="02000503000000020003" pitchFamily="2" charset="77"/>
              </a:rPr>
              <a:t>Tuna + veggie + low-fat ranch dressing in a tortilla roll-up</a:t>
            </a:r>
          </a:p>
          <a:p>
            <a:pPr marL="971550" lvl="1" indent="-514350">
              <a:buFont typeface="+mj-lt"/>
              <a:buAutoNum type="arabicPeriod"/>
            </a:pPr>
            <a:r>
              <a:rPr lang="en-US" dirty="0">
                <a:latin typeface="Athelas" panose="02000503000000020003" pitchFamily="2" charset="77"/>
              </a:rPr>
              <a:t>Mediterranean pita with chicken, cucumbers, tomatoes and Greek dressing</a:t>
            </a:r>
          </a:p>
          <a:p>
            <a:pPr marL="971550" lvl="1" indent="-514350">
              <a:buFont typeface="+mj-lt"/>
              <a:buAutoNum type="arabicPeriod"/>
            </a:pPr>
            <a:r>
              <a:rPr lang="en-US" dirty="0">
                <a:latin typeface="Athelas" panose="02000503000000020003" pitchFamily="2" charset="77"/>
              </a:rPr>
              <a:t>To-salads: cooked protein, pasta or rice, veggies and low-fat dressing, packed in a lidded cup</a:t>
            </a:r>
          </a:p>
          <a:p>
            <a:pPr marL="971550" lvl="1" indent="-514350">
              <a:buFont typeface="+mj-lt"/>
              <a:buAutoNum type="arabicPeriod"/>
            </a:pPr>
            <a:r>
              <a:rPr lang="en-US" dirty="0">
                <a:latin typeface="Athelas" panose="02000503000000020003" pitchFamily="2" charset="77"/>
              </a:rPr>
              <a:t>Rice or quinoa bowls with sautéed shrimp and veggies</a:t>
            </a:r>
          </a:p>
          <a:p>
            <a:pPr marL="971550" lvl="1" indent="-514350">
              <a:buFont typeface="+mj-lt"/>
              <a:buAutoNum type="arabicPeriod"/>
            </a:pPr>
            <a:r>
              <a:rPr lang="en-US" dirty="0">
                <a:latin typeface="Athelas" panose="02000503000000020003" pitchFamily="2" charset="77"/>
              </a:rPr>
              <a:t>Bean and cheese quesadillas with salsa</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E5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40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9C07-9F64-964C-8A88-49F65DF4D3BD}"/>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50745E79-433E-4A4C-B157-0549F33AD6CB}"/>
              </a:ext>
            </a:extLst>
          </p:cNvPr>
          <p:cNvPicPr>
            <a:picLocks noGrp="1" noChangeAspect="1"/>
          </p:cNvPicPr>
          <p:nvPr>
            <p:ph idx="1"/>
          </p:nvPr>
        </p:nvPicPr>
        <p:blipFill>
          <a:blip r:embed="rId2"/>
          <a:stretch>
            <a:fillRect/>
          </a:stretch>
        </p:blipFill>
        <p:spPr>
          <a:xfrm>
            <a:off x="2042489" y="-1416424"/>
            <a:ext cx="7842272" cy="8274424"/>
          </a:xfrm>
        </p:spPr>
      </p:pic>
      <p:pic>
        <p:nvPicPr>
          <p:cNvPr id="7" name="Picture 6">
            <a:extLst>
              <a:ext uri="{FF2B5EF4-FFF2-40B4-BE49-F238E27FC236}">
                <a16:creationId xmlns:a16="http://schemas.microsoft.com/office/drawing/2014/main" id="{B5BB90F1-D273-F74F-8486-308B1CAAE7D6}"/>
              </a:ext>
            </a:extLst>
          </p:cNvPr>
          <p:cNvPicPr>
            <a:picLocks noChangeAspect="1"/>
          </p:cNvPicPr>
          <p:nvPr/>
        </p:nvPicPr>
        <p:blipFill>
          <a:blip r:embed="rId3"/>
          <a:stretch>
            <a:fillRect/>
          </a:stretch>
        </p:blipFill>
        <p:spPr>
          <a:xfrm rot="16200000">
            <a:off x="8243686" y="3350991"/>
            <a:ext cx="7299305" cy="597324"/>
          </a:xfrm>
          <a:prstGeom prst="rect">
            <a:avLst/>
          </a:prstGeom>
        </p:spPr>
      </p:pic>
    </p:spTree>
    <p:extLst>
      <p:ext uri="{BB962C8B-B14F-4D97-AF65-F5344CB8AC3E}">
        <p14:creationId xmlns:p14="http://schemas.microsoft.com/office/powerpoint/2010/main" val="83359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3250BDE0-9373-374A-B042-E0A5D724B763}"/>
              </a:ext>
            </a:extLst>
          </p:cNvPr>
          <p:cNvPicPr>
            <a:picLocks noChangeAspect="1"/>
          </p:cNvPicPr>
          <p:nvPr/>
        </p:nvPicPr>
        <p:blipFill>
          <a:blip r:embed="rId2"/>
          <a:stretch>
            <a:fillRect/>
          </a:stretch>
        </p:blipFill>
        <p:spPr>
          <a:xfrm>
            <a:off x="9680550" y="22593"/>
            <a:ext cx="2455833" cy="914798"/>
          </a:xfrm>
          <a:prstGeom prst="rect">
            <a:avLst/>
          </a:prstGeom>
        </p:spPr>
      </p:pic>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D605D4E8-C759-C44C-A78D-19663FA32AE5}"/>
              </a:ext>
            </a:extLst>
          </p:cNvPr>
          <p:cNvSpPr>
            <a:spLocks noGrp="1"/>
          </p:cNvSpPr>
          <p:nvPr>
            <p:ph idx="1"/>
          </p:nvPr>
        </p:nvSpPr>
        <p:spPr>
          <a:xfrm>
            <a:off x="797808" y="1111624"/>
            <a:ext cx="6212591" cy="5027957"/>
          </a:xfrm>
        </p:spPr>
        <p:txBody>
          <a:bodyPr anchor="ctr">
            <a:normAutofit/>
          </a:bodyPr>
          <a:lstStyle/>
          <a:p>
            <a:pPr marL="0" indent="0">
              <a:buNone/>
            </a:pPr>
            <a:r>
              <a:rPr lang="en-US" sz="3200" b="1" dirty="0">
                <a:solidFill>
                  <a:srgbClr val="000000"/>
                </a:solidFill>
                <a:latin typeface="Athelas" panose="02000503000000020003" pitchFamily="2" charset="77"/>
              </a:rPr>
              <a:t>Snacks</a:t>
            </a:r>
          </a:p>
          <a:p>
            <a:pPr marL="0" indent="0">
              <a:buNone/>
            </a:pPr>
            <a:endParaRPr lang="en-US" sz="2400" b="1" dirty="0">
              <a:solidFill>
                <a:srgbClr val="000000"/>
              </a:solidFill>
              <a:latin typeface="Athelas" panose="02000503000000020003" pitchFamily="2" charset="77"/>
            </a:endParaRPr>
          </a:p>
          <a:p>
            <a:pPr marL="971550" lvl="1" indent="-514350">
              <a:buFont typeface="+mj-lt"/>
              <a:buAutoNum type="arabicPeriod"/>
            </a:pPr>
            <a:r>
              <a:rPr lang="en-US" dirty="0">
                <a:solidFill>
                  <a:srgbClr val="000000"/>
                </a:solidFill>
                <a:latin typeface="Athelas" panose="02000503000000020003" pitchFamily="2" charset="77"/>
              </a:rPr>
              <a:t>Nut Butter Dunk – microwave nut butter until melted and dunk in apple chunks</a:t>
            </a:r>
          </a:p>
          <a:p>
            <a:pPr marL="971550" lvl="1" indent="-514350">
              <a:buFont typeface="+mj-lt"/>
              <a:buAutoNum type="arabicPeriod"/>
            </a:pPr>
            <a:r>
              <a:rPr lang="en-US" dirty="0">
                <a:solidFill>
                  <a:srgbClr val="000000"/>
                </a:solidFill>
                <a:latin typeface="Athelas" panose="02000503000000020003" pitchFamily="2" charset="77"/>
              </a:rPr>
              <a:t>Hummus and veggies/pita chips</a:t>
            </a:r>
          </a:p>
          <a:p>
            <a:pPr marL="971550" lvl="1" indent="-514350">
              <a:buFont typeface="+mj-lt"/>
              <a:buAutoNum type="arabicPeriod"/>
            </a:pPr>
            <a:r>
              <a:rPr lang="en-US" dirty="0">
                <a:solidFill>
                  <a:srgbClr val="000000"/>
                </a:solidFill>
                <a:latin typeface="Athelas" panose="02000503000000020003" pitchFamily="2" charset="77"/>
              </a:rPr>
              <a:t>Frozen yogurt + fruit ice pops</a:t>
            </a:r>
          </a:p>
          <a:p>
            <a:pPr marL="971550" lvl="1" indent="-514350">
              <a:buFont typeface="+mj-lt"/>
              <a:buAutoNum type="arabicPeriod"/>
            </a:pPr>
            <a:r>
              <a:rPr lang="en-US" dirty="0">
                <a:solidFill>
                  <a:srgbClr val="000000"/>
                </a:solidFill>
                <a:latin typeface="Athelas" panose="02000503000000020003" pitchFamily="2" charset="77"/>
              </a:rPr>
              <a:t>Fresh fruit kebabs with yogurt dip</a:t>
            </a:r>
          </a:p>
          <a:p>
            <a:pPr marL="971550" lvl="1" indent="-514350">
              <a:buFont typeface="+mj-lt"/>
              <a:buAutoNum type="arabicPeriod"/>
            </a:pPr>
            <a:r>
              <a:rPr lang="en-US" dirty="0">
                <a:solidFill>
                  <a:srgbClr val="000000"/>
                </a:solidFill>
                <a:latin typeface="Athelas" panose="02000503000000020003" pitchFamily="2" charset="77"/>
              </a:rPr>
              <a:t>Baked tortilla chips with taco-seasoned cooked ground turkey, cheese and salsa</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500769-9F84-4249-AEA3-CB90EBBB402F}"/>
              </a:ext>
            </a:extLst>
          </p:cNvPr>
          <p:cNvSpPr>
            <a:spLocks noGrp="1"/>
          </p:cNvSpPr>
          <p:nvPr>
            <p:ph type="title"/>
          </p:nvPr>
        </p:nvSpPr>
        <p:spPr>
          <a:xfrm>
            <a:off x="7191562" y="2795410"/>
            <a:ext cx="4977976" cy="1454051"/>
          </a:xfrm>
        </p:spPr>
        <p:txBody>
          <a:bodyPr>
            <a:normAutofit/>
          </a:bodyPr>
          <a:lstStyle/>
          <a:p>
            <a:pPr algn="ctr"/>
            <a:r>
              <a:rPr lang="en-US" b="1" dirty="0">
                <a:solidFill>
                  <a:srgbClr val="000000"/>
                </a:solidFill>
                <a:latin typeface="Athelas" panose="02000503000000020003" pitchFamily="2" charset="77"/>
              </a:rPr>
              <a:t>Easy, Inexpensive Meal Ideas</a:t>
            </a:r>
          </a:p>
        </p:txBody>
      </p:sp>
      <p:pic>
        <p:nvPicPr>
          <p:cNvPr id="10" name="Picture 9" descr="A close up of a logo&#10;&#10;Description generated with very high confidence">
            <a:extLst>
              <a:ext uri="{FF2B5EF4-FFF2-40B4-BE49-F238E27FC236}">
                <a16:creationId xmlns:a16="http://schemas.microsoft.com/office/drawing/2014/main" id="{82C97F4F-BB59-5C46-BB55-585FC8688815}"/>
              </a:ext>
            </a:extLst>
          </p:cNvPr>
          <p:cNvPicPr>
            <a:picLocks noChangeAspect="1"/>
          </p:cNvPicPr>
          <p:nvPr/>
        </p:nvPicPr>
        <p:blipFill>
          <a:blip r:embed="rId2"/>
          <a:stretch>
            <a:fillRect/>
          </a:stretch>
        </p:blipFill>
        <p:spPr>
          <a:xfrm>
            <a:off x="0" y="98413"/>
            <a:ext cx="2455833" cy="914798"/>
          </a:xfrm>
          <a:prstGeom prst="rect">
            <a:avLst/>
          </a:prstGeom>
        </p:spPr>
      </p:pic>
    </p:spTree>
    <p:extLst>
      <p:ext uri="{BB962C8B-B14F-4D97-AF65-F5344CB8AC3E}">
        <p14:creationId xmlns:p14="http://schemas.microsoft.com/office/powerpoint/2010/main" val="211910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21B6A51-3889-F945-AD86-A2B7B88F7AB5}"/>
              </a:ext>
            </a:extLst>
          </p:cNvPr>
          <p:cNvPicPr>
            <a:picLocks noChangeAspect="1"/>
          </p:cNvPicPr>
          <p:nvPr/>
        </p:nvPicPr>
        <p:blipFill>
          <a:blip r:embed="rId2"/>
          <a:stretch>
            <a:fillRect/>
          </a:stretch>
        </p:blipFill>
        <p:spPr>
          <a:xfrm>
            <a:off x="954157" y="228202"/>
            <a:ext cx="9978886" cy="6211857"/>
          </a:xfrm>
          <a:prstGeom prst="rect">
            <a:avLst/>
          </a:prstGeom>
        </p:spPr>
      </p:pic>
    </p:spTree>
    <p:extLst>
      <p:ext uri="{BB962C8B-B14F-4D97-AF65-F5344CB8AC3E}">
        <p14:creationId xmlns:p14="http://schemas.microsoft.com/office/powerpoint/2010/main" val="357998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50AE-5669-1C49-B0CA-88BF5060C18E}"/>
              </a:ext>
            </a:extLst>
          </p:cNvPr>
          <p:cNvSpPr>
            <a:spLocks noGrp="1"/>
          </p:cNvSpPr>
          <p:nvPr>
            <p:ph type="title"/>
          </p:nvPr>
        </p:nvSpPr>
        <p:spPr>
          <a:xfrm>
            <a:off x="238539" y="365125"/>
            <a:ext cx="5708374" cy="1325563"/>
          </a:xfrm>
        </p:spPr>
        <p:txBody>
          <a:bodyPr/>
          <a:lstStyle/>
          <a:p>
            <a:r>
              <a:rPr lang="en-US" b="1" dirty="0">
                <a:latin typeface="Athelas" panose="02000503000000020003" pitchFamily="2" charset="77"/>
              </a:rPr>
              <a:t>Fuel to Have on Hand</a:t>
            </a:r>
          </a:p>
        </p:txBody>
      </p:sp>
      <p:sp>
        <p:nvSpPr>
          <p:cNvPr id="3" name="Content Placeholder 2">
            <a:extLst>
              <a:ext uri="{FF2B5EF4-FFF2-40B4-BE49-F238E27FC236}">
                <a16:creationId xmlns:a16="http://schemas.microsoft.com/office/drawing/2014/main" id="{277D1622-DC12-4448-AD65-8E1D6B5D9997}"/>
              </a:ext>
            </a:extLst>
          </p:cNvPr>
          <p:cNvSpPr>
            <a:spLocks noGrp="1"/>
          </p:cNvSpPr>
          <p:nvPr>
            <p:ph sz="half" idx="1"/>
          </p:nvPr>
        </p:nvSpPr>
        <p:spPr>
          <a:xfrm>
            <a:off x="838200" y="1690688"/>
            <a:ext cx="5181600" cy="4982127"/>
          </a:xfrm>
        </p:spPr>
        <p:txBody>
          <a:bodyPr>
            <a:noAutofit/>
          </a:bodyPr>
          <a:lstStyle/>
          <a:p>
            <a:pPr marL="0" indent="0">
              <a:buNone/>
            </a:pPr>
            <a:r>
              <a:rPr lang="en-US" sz="2400" b="1" dirty="0">
                <a:latin typeface="Athelas" panose="02000503000000020003" pitchFamily="2" charset="77"/>
              </a:rPr>
              <a:t>Grains/Pasta/Starches</a:t>
            </a:r>
          </a:p>
          <a:p>
            <a:pPr marL="0" indent="0">
              <a:buNone/>
            </a:pPr>
            <a:r>
              <a:rPr lang="en-US" sz="2000" dirty="0">
                <a:latin typeface="Athelas" panose="02000503000000020003" pitchFamily="2" charset="77"/>
              </a:rPr>
              <a:t>	pasta</a:t>
            </a:r>
          </a:p>
          <a:p>
            <a:pPr marL="0" indent="0">
              <a:buNone/>
            </a:pPr>
            <a:r>
              <a:rPr lang="en-US" sz="2000" dirty="0">
                <a:latin typeface="Athelas" panose="02000503000000020003" pitchFamily="2" charset="77"/>
              </a:rPr>
              <a:t>	brown rice</a:t>
            </a:r>
          </a:p>
          <a:p>
            <a:pPr marL="0" indent="0">
              <a:buNone/>
            </a:pPr>
            <a:r>
              <a:rPr lang="en-US" sz="2000" dirty="0">
                <a:latin typeface="Athelas" panose="02000503000000020003" pitchFamily="2" charset="77"/>
              </a:rPr>
              <a:t>	couscous</a:t>
            </a:r>
          </a:p>
          <a:p>
            <a:pPr marL="0" indent="0">
              <a:buNone/>
            </a:pPr>
            <a:r>
              <a:rPr lang="en-US" sz="2000" dirty="0">
                <a:latin typeface="Athelas" panose="02000503000000020003" pitchFamily="2" charset="77"/>
              </a:rPr>
              <a:t>	quick cook polenta</a:t>
            </a:r>
          </a:p>
          <a:p>
            <a:pPr marL="0" indent="0">
              <a:buNone/>
            </a:pPr>
            <a:r>
              <a:rPr lang="en-US" sz="2000" dirty="0">
                <a:latin typeface="Athelas" panose="02000503000000020003" pitchFamily="2" charset="77"/>
              </a:rPr>
              <a:t>	quick cook grits</a:t>
            </a:r>
          </a:p>
          <a:p>
            <a:pPr marL="0" indent="0">
              <a:buNone/>
            </a:pPr>
            <a:r>
              <a:rPr lang="en-US" sz="2000" dirty="0">
                <a:latin typeface="Athelas" panose="02000503000000020003" pitchFamily="2" charset="77"/>
              </a:rPr>
              <a:t>	wholegrain bread</a:t>
            </a:r>
          </a:p>
          <a:p>
            <a:pPr marL="0" indent="0">
              <a:buNone/>
            </a:pPr>
            <a:r>
              <a:rPr lang="en-US" sz="2000" dirty="0">
                <a:latin typeface="Athelas" panose="02000503000000020003" pitchFamily="2" charset="77"/>
              </a:rPr>
              <a:t>	pita</a:t>
            </a:r>
          </a:p>
          <a:p>
            <a:pPr marL="0" indent="0">
              <a:buNone/>
            </a:pPr>
            <a:r>
              <a:rPr lang="en-US" sz="2000" dirty="0">
                <a:latin typeface="Athelas" panose="02000503000000020003" pitchFamily="2" charset="77"/>
              </a:rPr>
              <a:t>	tortillas: corn or flour</a:t>
            </a:r>
          </a:p>
          <a:p>
            <a:pPr marL="0" indent="0">
              <a:buNone/>
            </a:pPr>
            <a:r>
              <a:rPr lang="en-US" sz="2000" dirty="0">
                <a:latin typeface="Athelas" panose="02000503000000020003" pitchFamily="2" charset="77"/>
              </a:rPr>
              <a:t>	potatoes: sweet or white</a:t>
            </a:r>
          </a:p>
          <a:p>
            <a:pPr marL="0" indent="0">
              <a:buNone/>
            </a:pPr>
            <a:r>
              <a:rPr lang="en-US" sz="2000" dirty="0">
                <a:latin typeface="Athelas" panose="02000503000000020003" pitchFamily="2" charset="77"/>
              </a:rPr>
              <a:t>	oatmeal</a:t>
            </a:r>
          </a:p>
          <a:p>
            <a:pPr marL="0" indent="0">
              <a:buNone/>
            </a:pPr>
            <a:r>
              <a:rPr lang="en-US" sz="2000" dirty="0">
                <a:latin typeface="Athelas" panose="02000503000000020003" pitchFamily="2" charset="77"/>
              </a:rPr>
              <a:t>	quinoa</a:t>
            </a:r>
          </a:p>
          <a:p>
            <a:pPr marL="0" indent="0">
              <a:buNone/>
            </a:pPr>
            <a:r>
              <a:rPr lang="en-US" sz="2000" dirty="0">
                <a:latin typeface="Athelas" panose="02000503000000020003" pitchFamily="2" charset="77"/>
              </a:rPr>
              <a:t>	granola bars</a:t>
            </a:r>
          </a:p>
        </p:txBody>
      </p:sp>
      <p:sp>
        <p:nvSpPr>
          <p:cNvPr id="4" name="Content Placeholder 3">
            <a:extLst>
              <a:ext uri="{FF2B5EF4-FFF2-40B4-BE49-F238E27FC236}">
                <a16:creationId xmlns:a16="http://schemas.microsoft.com/office/drawing/2014/main" id="{63833802-07DD-484E-A3DE-4E67F1721C1B}"/>
              </a:ext>
            </a:extLst>
          </p:cNvPr>
          <p:cNvSpPr>
            <a:spLocks noGrp="1"/>
          </p:cNvSpPr>
          <p:nvPr>
            <p:ph sz="half" idx="2"/>
          </p:nvPr>
        </p:nvSpPr>
        <p:spPr>
          <a:xfrm>
            <a:off x="5347252" y="311771"/>
            <a:ext cx="6380922" cy="6274215"/>
          </a:xfrm>
        </p:spPr>
        <p:txBody>
          <a:bodyPr>
            <a:noAutofit/>
          </a:bodyPr>
          <a:lstStyle/>
          <a:p>
            <a:pPr marL="0" indent="0">
              <a:buNone/>
            </a:pPr>
            <a:r>
              <a:rPr lang="en-US" sz="2400" b="1" dirty="0">
                <a:latin typeface="Athelas" panose="02000503000000020003" pitchFamily="2" charset="77"/>
              </a:rPr>
              <a:t>Beans/Legumes/Nuts</a:t>
            </a:r>
          </a:p>
          <a:p>
            <a:pPr marL="0" indent="0">
              <a:buNone/>
            </a:pPr>
            <a:r>
              <a:rPr lang="en-US" sz="2000" dirty="0">
                <a:latin typeface="Athelas" panose="02000503000000020003" pitchFamily="2" charset="77"/>
              </a:rPr>
              <a:t>	black beans- canned</a:t>
            </a:r>
          </a:p>
          <a:p>
            <a:pPr marL="0" indent="0">
              <a:buNone/>
            </a:pPr>
            <a:r>
              <a:rPr lang="en-US" sz="2000" dirty="0">
                <a:latin typeface="Athelas" panose="02000503000000020003" pitchFamily="2" charset="77"/>
              </a:rPr>
              <a:t>	cannellini beans- canned	</a:t>
            </a:r>
          </a:p>
          <a:p>
            <a:pPr marL="0" indent="0">
              <a:buNone/>
            </a:pPr>
            <a:r>
              <a:rPr lang="en-US" sz="2000" dirty="0">
                <a:latin typeface="Athelas" panose="02000503000000020003" pitchFamily="2" charset="77"/>
              </a:rPr>
              <a:t>	garbanzo beans- canned</a:t>
            </a:r>
          </a:p>
          <a:p>
            <a:pPr marL="0" indent="0">
              <a:buNone/>
            </a:pPr>
            <a:r>
              <a:rPr lang="en-US" sz="2000" dirty="0">
                <a:latin typeface="Athelas" panose="02000503000000020003" pitchFamily="2" charset="77"/>
              </a:rPr>
              <a:t>	northern white beans – canned</a:t>
            </a:r>
          </a:p>
          <a:p>
            <a:pPr marL="0" indent="0">
              <a:buNone/>
            </a:pPr>
            <a:r>
              <a:rPr lang="en-US" sz="2000" dirty="0">
                <a:latin typeface="Athelas" panose="02000503000000020003" pitchFamily="2" charset="77"/>
              </a:rPr>
              <a:t>	kidney beans- canned</a:t>
            </a:r>
          </a:p>
          <a:p>
            <a:pPr marL="0" indent="0">
              <a:buNone/>
            </a:pPr>
            <a:r>
              <a:rPr lang="en-US" sz="2000" dirty="0">
                <a:latin typeface="Athelas" panose="02000503000000020003" pitchFamily="2" charset="77"/>
              </a:rPr>
              <a:t>	dried lentils</a:t>
            </a:r>
          </a:p>
          <a:p>
            <a:pPr marL="0" indent="0">
              <a:buNone/>
            </a:pPr>
            <a:r>
              <a:rPr lang="en-US" sz="2000" dirty="0">
                <a:latin typeface="Athelas" panose="02000503000000020003" pitchFamily="2" charset="77"/>
              </a:rPr>
              <a:t>	peanut butter or other nut butter</a:t>
            </a:r>
          </a:p>
          <a:p>
            <a:pPr marL="0" indent="0">
              <a:buNone/>
            </a:pPr>
            <a:r>
              <a:rPr lang="en-US" sz="2000" dirty="0">
                <a:latin typeface="Athelas" panose="02000503000000020003" pitchFamily="2" charset="77"/>
              </a:rPr>
              <a:t>	nuts: almonds, walnuts, pecans &amp; pistachios</a:t>
            </a:r>
          </a:p>
          <a:p>
            <a:pPr marL="0" indent="0">
              <a:buNone/>
            </a:pPr>
            <a:endParaRPr lang="en-US" sz="2000" dirty="0">
              <a:latin typeface="Athelas" panose="02000503000000020003" pitchFamily="2" charset="77"/>
            </a:endParaRPr>
          </a:p>
          <a:p>
            <a:pPr marL="0" indent="0">
              <a:buNone/>
            </a:pPr>
            <a:r>
              <a:rPr lang="en-US" sz="2400" b="1" dirty="0">
                <a:latin typeface="Athelas" panose="02000503000000020003" pitchFamily="2" charset="77"/>
              </a:rPr>
              <a:t>Frozen Food</a:t>
            </a:r>
          </a:p>
          <a:p>
            <a:pPr marL="0" indent="0">
              <a:buNone/>
            </a:pPr>
            <a:r>
              <a:rPr lang="en-US" sz="2000" dirty="0">
                <a:latin typeface="Athelas" panose="02000503000000020003" pitchFamily="2" charset="77"/>
              </a:rPr>
              <a:t>	frozen fruit- for smoothies, </a:t>
            </a:r>
            <a:r>
              <a:rPr lang="en-US" sz="2000" dirty="0" err="1">
                <a:latin typeface="Athelas" panose="02000503000000020003" pitchFamily="2" charset="77"/>
              </a:rPr>
              <a:t>etc</a:t>
            </a:r>
            <a:endParaRPr lang="en-US" sz="2000" dirty="0">
              <a:latin typeface="Athelas" panose="02000503000000020003" pitchFamily="2" charset="77"/>
            </a:endParaRPr>
          </a:p>
          <a:p>
            <a:pPr marL="0" indent="0">
              <a:buNone/>
            </a:pPr>
            <a:r>
              <a:rPr lang="en-US" sz="2000" dirty="0">
                <a:latin typeface="Athelas" panose="02000503000000020003" pitchFamily="2" charset="77"/>
              </a:rPr>
              <a:t>	frozen vegetables</a:t>
            </a:r>
          </a:p>
          <a:p>
            <a:pPr marL="0" indent="0">
              <a:buNone/>
            </a:pPr>
            <a:r>
              <a:rPr lang="en-US" sz="2000" dirty="0">
                <a:latin typeface="Athelas" panose="02000503000000020003" pitchFamily="2" charset="77"/>
              </a:rPr>
              <a:t>	frozen grilled chicken/beef strips</a:t>
            </a:r>
          </a:p>
          <a:p>
            <a:pPr marL="0" indent="0">
              <a:buNone/>
            </a:pPr>
            <a:r>
              <a:rPr lang="en-US" sz="2000" dirty="0">
                <a:latin typeface="Athelas" panose="02000503000000020003" pitchFamily="2" charset="77"/>
              </a:rPr>
              <a:t>	frozen shrimp</a:t>
            </a:r>
          </a:p>
          <a:p>
            <a:pPr marL="0" indent="0">
              <a:buNone/>
            </a:pPr>
            <a:r>
              <a:rPr lang="en-US" sz="2000" dirty="0">
                <a:latin typeface="Athelas" panose="02000503000000020003" pitchFamily="2" charset="77"/>
              </a:rPr>
              <a:t>	soups/stews- to defrost &amp; reheat</a:t>
            </a:r>
          </a:p>
        </p:txBody>
      </p:sp>
      <p:pic>
        <p:nvPicPr>
          <p:cNvPr id="5" name="Picture 4" descr="A close up of a logo&#10;&#10;Description generated with very high confidence">
            <a:extLst>
              <a:ext uri="{FF2B5EF4-FFF2-40B4-BE49-F238E27FC236}">
                <a16:creationId xmlns:a16="http://schemas.microsoft.com/office/drawing/2014/main" id="{12109EEA-F01E-8A4F-81D7-7F8AF81DFE62}"/>
              </a:ext>
            </a:extLst>
          </p:cNvPr>
          <p:cNvPicPr>
            <a:picLocks noChangeAspect="1"/>
          </p:cNvPicPr>
          <p:nvPr/>
        </p:nvPicPr>
        <p:blipFill>
          <a:blip r:embed="rId2"/>
          <a:stretch>
            <a:fillRect/>
          </a:stretch>
        </p:blipFill>
        <p:spPr>
          <a:xfrm>
            <a:off x="9455034" y="171277"/>
            <a:ext cx="2736966" cy="1019519"/>
          </a:xfrm>
          <a:prstGeom prst="rect">
            <a:avLst/>
          </a:prstGeom>
        </p:spPr>
      </p:pic>
    </p:spTree>
    <p:extLst>
      <p:ext uri="{BB962C8B-B14F-4D97-AF65-F5344CB8AC3E}">
        <p14:creationId xmlns:p14="http://schemas.microsoft.com/office/powerpoint/2010/main" val="202474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50AE-5669-1C49-B0CA-88BF5060C18E}"/>
              </a:ext>
            </a:extLst>
          </p:cNvPr>
          <p:cNvSpPr>
            <a:spLocks noGrp="1"/>
          </p:cNvSpPr>
          <p:nvPr>
            <p:ph type="title"/>
          </p:nvPr>
        </p:nvSpPr>
        <p:spPr>
          <a:xfrm>
            <a:off x="286871" y="365125"/>
            <a:ext cx="5885329" cy="1325563"/>
          </a:xfrm>
        </p:spPr>
        <p:txBody>
          <a:bodyPr/>
          <a:lstStyle/>
          <a:p>
            <a:r>
              <a:rPr lang="en-US" b="1" dirty="0">
                <a:latin typeface="Athelas" panose="02000503000000020003" pitchFamily="2" charset="77"/>
              </a:rPr>
              <a:t>Fuel to Have on Hand</a:t>
            </a:r>
          </a:p>
        </p:txBody>
      </p:sp>
      <p:sp>
        <p:nvSpPr>
          <p:cNvPr id="3" name="Content Placeholder 2">
            <a:extLst>
              <a:ext uri="{FF2B5EF4-FFF2-40B4-BE49-F238E27FC236}">
                <a16:creationId xmlns:a16="http://schemas.microsoft.com/office/drawing/2014/main" id="{277D1622-DC12-4448-AD65-8E1D6B5D9997}"/>
              </a:ext>
            </a:extLst>
          </p:cNvPr>
          <p:cNvSpPr>
            <a:spLocks noGrp="1"/>
          </p:cNvSpPr>
          <p:nvPr>
            <p:ph sz="half" idx="1"/>
          </p:nvPr>
        </p:nvSpPr>
        <p:spPr>
          <a:xfrm>
            <a:off x="838200" y="1744042"/>
            <a:ext cx="5181600" cy="4928773"/>
          </a:xfrm>
        </p:spPr>
        <p:txBody>
          <a:bodyPr>
            <a:noAutofit/>
          </a:bodyPr>
          <a:lstStyle/>
          <a:p>
            <a:pPr marL="0" indent="0">
              <a:buNone/>
            </a:pPr>
            <a:r>
              <a:rPr lang="en-US" sz="2400" b="1" dirty="0">
                <a:latin typeface="Athelas" panose="02000503000000020003" pitchFamily="2" charset="77"/>
              </a:rPr>
              <a:t>Canned Goods</a:t>
            </a:r>
          </a:p>
          <a:p>
            <a:pPr marL="0" indent="0">
              <a:buNone/>
            </a:pPr>
            <a:r>
              <a:rPr lang="en-US" sz="2000" dirty="0">
                <a:latin typeface="Athelas" panose="02000503000000020003" pitchFamily="2" charset="77"/>
              </a:rPr>
              <a:t>	tomatoes</a:t>
            </a:r>
          </a:p>
          <a:p>
            <a:pPr marL="0" indent="0">
              <a:buNone/>
            </a:pPr>
            <a:r>
              <a:rPr lang="en-US" sz="2000" dirty="0">
                <a:latin typeface="Athelas" panose="02000503000000020003" pitchFamily="2" charset="77"/>
              </a:rPr>
              <a:t>	broth</a:t>
            </a:r>
          </a:p>
          <a:p>
            <a:pPr marL="0" indent="0">
              <a:buNone/>
            </a:pPr>
            <a:r>
              <a:rPr lang="en-US" sz="2000" dirty="0">
                <a:latin typeface="Athelas" panose="02000503000000020003" pitchFamily="2" charset="77"/>
              </a:rPr>
              <a:t>	beans</a:t>
            </a:r>
          </a:p>
          <a:p>
            <a:pPr marL="0" indent="0">
              <a:buNone/>
            </a:pPr>
            <a:r>
              <a:rPr lang="en-US" sz="2000" dirty="0">
                <a:latin typeface="Athelas" panose="02000503000000020003" pitchFamily="2" charset="77"/>
              </a:rPr>
              <a:t>	marinara sauce</a:t>
            </a:r>
          </a:p>
          <a:p>
            <a:pPr marL="0" indent="0">
              <a:buNone/>
            </a:pPr>
            <a:r>
              <a:rPr lang="en-US" sz="2000" dirty="0">
                <a:latin typeface="Athelas" panose="02000503000000020003" pitchFamily="2" charset="77"/>
              </a:rPr>
              <a:t>	tuna</a:t>
            </a:r>
          </a:p>
          <a:p>
            <a:pPr marL="0" indent="0">
              <a:buNone/>
            </a:pPr>
            <a:r>
              <a:rPr lang="en-US" sz="2000" dirty="0">
                <a:latin typeface="Athelas" panose="02000503000000020003" pitchFamily="2" charset="77"/>
              </a:rPr>
              <a:t>	salmon</a:t>
            </a:r>
          </a:p>
          <a:p>
            <a:pPr marL="0" indent="0">
              <a:buNone/>
            </a:pPr>
            <a:r>
              <a:rPr lang="en-US" sz="2000" dirty="0">
                <a:latin typeface="Athelas" panose="02000503000000020003" pitchFamily="2" charset="77"/>
              </a:rPr>
              <a:t>	fruit: pineapple, pears, etc.</a:t>
            </a:r>
          </a:p>
          <a:p>
            <a:pPr marL="0" indent="0">
              <a:buNone/>
            </a:pPr>
            <a:r>
              <a:rPr lang="en-US" sz="2400" b="1" dirty="0">
                <a:latin typeface="Athelas" panose="02000503000000020003" pitchFamily="2" charset="77"/>
              </a:rPr>
              <a:t>Countertop Items</a:t>
            </a:r>
          </a:p>
          <a:p>
            <a:pPr marL="0" indent="0">
              <a:buNone/>
            </a:pPr>
            <a:r>
              <a:rPr lang="en-US" sz="2000" dirty="0">
                <a:latin typeface="Athelas" panose="02000503000000020003" pitchFamily="2" charset="77"/>
              </a:rPr>
              <a:t>	tomatoes</a:t>
            </a:r>
          </a:p>
          <a:p>
            <a:pPr marL="0" indent="0">
              <a:buNone/>
            </a:pPr>
            <a:r>
              <a:rPr lang="en-US" sz="2000" dirty="0">
                <a:latin typeface="Athelas" panose="02000503000000020003" pitchFamily="2" charset="77"/>
              </a:rPr>
              <a:t>	bananas</a:t>
            </a:r>
          </a:p>
          <a:p>
            <a:pPr marL="0" indent="0">
              <a:buNone/>
            </a:pPr>
            <a:r>
              <a:rPr lang="en-US" sz="2000" dirty="0">
                <a:latin typeface="Athelas" panose="02000503000000020003" pitchFamily="2" charset="77"/>
              </a:rPr>
              <a:t>	fruit needing ripening</a:t>
            </a:r>
          </a:p>
          <a:p>
            <a:pPr marL="0" indent="0">
              <a:buNone/>
            </a:pPr>
            <a:endParaRPr lang="en-US" sz="2000" dirty="0">
              <a:latin typeface="Athelas" panose="02000503000000020003" pitchFamily="2" charset="77"/>
            </a:endParaRPr>
          </a:p>
        </p:txBody>
      </p:sp>
      <p:sp>
        <p:nvSpPr>
          <p:cNvPr id="4" name="Content Placeholder 3">
            <a:extLst>
              <a:ext uri="{FF2B5EF4-FFF2-40B4-BE49-F238E27FC236}">
                <a16:creationId xmlns:a16="http://schemas.microsoft.com/office/drawing/2014/main" id="{63833802-07DD-484E-A3DE-4E67F1721C1B}"/>
              </a:ext>
            </a:extLst>
          </p:cNvPr>
          <p:cNvSpPr>
            <a:spLocks noGrp="1"/>
          </p:cNvSpPr>
          <p:nvPr>
            <p:ph sz="half" idx="2"/>
          </p:nvPr>
        </p:nvSpPr>
        <p:spPr>
          <a:xfrm>
            <a:off x="5347252" y="1"/>
            <a:ext cx="6380922" cy="6585986"/>
          </a:xfrm>
        </p:spPr>
        <p:txBody>
          <a:bodyPr>
            <a:noAutofit/>
          </a:bodyPr>
          <a:lstStyle/>
          <a:p>
            <a:pPr marL="0" indent="0">
              <a:buNone/>
            </a:pPr>
            <a:r>
              <a:rPr lang="en-US" sz="2400" b="1" dirty="0">
                <a:latin typeface="Athelas" panose="02000503000000020003" pitchFamily="2" charset="77"/>
              </a:rPr>
              <a:t>Refrigerated Items</a:t>
            </a:r>
          </a:p>
          <a:p>
            <a:pPr marL="0" indent="0">
              <a:buNone/>
            </a:pPr>
            <a:r>
              <a:rPr lang="en-US" sz="2000" dirty="0">
                <a:latin typeface="Athelas" panose="02000503000000020003" pitchFamily="2" charset="77"/>
              </a:rPr>
              <a:t>	eggs</a:t>
            </a:r>
          </a:p>
          <a:p>
            <a:pPr marL="0" indent="0">
              <a:buNone/>
            </a:pPr>
            <a:r>
              <a:rPr lang="en-US" sz="2000" dirty="0">
                <a:latin typeface="Athelas" panose="02000503000000020003" pitchFamily="2" charset="77"/>
              </a:rPr>
              <a:t>	milk/milk alternative</a:t>
            </a:r>
          </a:p>
          <a:p>
            <a:pPr marL="0" indent="0">
              <a:buNone/>
            </a:pPr>
            <a:r>
              <a:rPr lang="en-US" sz="2000" dirty="0">
                <a:latin typeface="Athelas" panose="02000503000000020003" pitchFamily="2" charset="77"/>
              </a:rPr>
              <a:t>	cottage cheese</a:t>
            </a:r>
          </a:p>
          <a:p>
            <a:pPr marL="0" indent="0">
              <a:buNone/>
            </a:pPr>
            <a:r>
              <a:rPr lang="en-US" sz="2000" dirty="0">
                <a:latin typeface="Athelas" panose="02000503000000020003" pitchFamily="2" charset="77"/>
              </a:rPr>
              <a:t>	hummus</a:t>
            </a:r>
          </a:p>
          <a:p>
            <a:pPr marL="0" indent="0">
              <a:buNone/>
            </a:pPr>
            <a:r>
              <a:rPr lang="en-US" sz="2000" dirty="0">
                <a:latin typeface="Athelas" panose="02000503000000020003" pitchFamily="2" charset="77"/>
              </a:rPr>
              <a:t>	veggies: carrots, cucumber &amp; lettuce</a:t>
            </a:r>
          </a:p>
          <a:p>
            <a:pPr marL="0" indent="0">
              <a:buNone/>
            </a:pPr>
            <a:r>
              <a:rPr lang="en-US" sz="2000" dirty="0">
                <a:latin typeface="Athelas" panose="02000503000000020003" pitchFamily="2" charset="77"/>
              </a:rPr>
              <a:t>	fruit: apples, grapes &amp; melon</a:t>
            </a:r>
          </a:p>
          <a:p>
            <a:pPr marL="0" indent="0">
              <a:buNone/>
            </a:pPr>
            <a:r>
              <a:rPr lang="en-US" sz="2000" dirty="0">
                <a:latin typeface="Athelas" panose="02000503000000020003" pitchFamily="2" charset="77"/>
              </a:rPr>
              <a:t>	Greek/</a:t>
            </a:r>
            <a:r>
              <a:rPr lang="en-US" sz="2000" dirty="0" err="1">
                <a:latin typeface="Athelas" panose="02000503000000020003" pitchFamily="2" charset="77"/>
              </a:rPr>
              <a:t>skyr</a:t>
            </a:r>
            <a:r>
              <a:rPr lang="en-US" sz="2000" dirty="0">
                <a:latin typeface="Athelas" panose="02000503000000020003" pitchFamily="2" charset="77"/>
              </a:rPr>
              <a:t> yogurt</a:t>
            </a:r>
          </a:p>
          <a:p>
            <a:pPr marL="0" indent="0">
              <a:buNone/>
            </a:pPr>
            <a:r>
              <a:rPr lang="en-US" sz="2000" dirty="0">
                <a:latin typeface="Athelas" panose="02000503000000020003" pitchFamily="2" charset="77"/>
              </a:rPr>
              <a:t>	Low-fat sour cream</a:t>
            </a:r>
          </a:p>
          <a:p>
            <a:pPr marL="0" indent="0">
              <a:buNone/>
            </a:pPr>
            <a:r>
              <a:rPr lang="en-US" sz="2000" dirty="0">
                <a:latin typeface="Athelas" panose="02000503000000020003" pitchFamily="2" charset="77"/>
              </a:rPr>
              <a:t>	cheese: parmesan, jack, mozzarella &amp; cheddar</a:t>
            </a:r>
          </a:p>
          <a:p>
            <a:pPr marL="0" indent="0">
              <a:buNone/>
            </a:pPr>
            <a:r>
              <a:rPr lang="en-US" sz="2000" dirty="0">
                <a:latin typeface="Athelas" panose="02000503000000020003" pitchFamily="2" charset="77"/>
              </a:rPr>
              <a:t>	fresh herbs: basil/cilantro</a:t>
            </a:r>
          </a:p>
          <a:p>
            <a:pPr marL="0" indent="0">
              <a:buNone/>
            </a:pPr>
            <a:r>
              <a:rPr lang="en-US" sz="2400" b="1" dirty="0">
                <a:latin typeface="Athelas" panose="02000503000000020003" pitchFamily="2" charset="77"/>
              </a:rPr>
              <a:t>Drinks/Protein Bars/ Gels</a:t>
            </a:r>
          </a:p>
          <a:p>
            <a:pPr marL="0" indent="0">
              <a:buNone/>
            </a:pPr>
            <a:r>
              <a:rPr lang="en-US" sz="2000" dirty="0">
                <a:latin typeface="Athelas" panose="02000503000000020003" pitchFamily="2" charset="77"/>
              </a:rPr>
              <a:t>	water</a:t>
            </a:r>
          </a:p>
          <a:p>
            <a:pPr marL="0" indent="0">
              <a:buNone/>
            </a:pPr>
            <a:r>
              <a:rPr lang="en-US" sz="2000" dirty="0">
                <a:latin typeface="Athelas" panose="02000503000000020003" pitchFamily="2" charset="77"/>
              </a:rPr>
              <a:t>	100% fruit juice</a:t>
            </a:r>
          </a:p>
          <a:p>
            <a:pPr marL="0" indent="0">
              <a:buNone/>
            </a:pPr>
            <a:r>
              <a:rPr lang="en-US" sz="2000" dirty="0">
                <a:latin typeface="Athelas" panose="02000503000000020003" pitchFamily="2" charset="77"/>
              </a:rPr>
              <a:t>	milk (whole, 2%, 1%, skim, soy, almond)</a:t>
            </a:r>
          </a:p>
          <a:p>
            <a:pPr marL="0" indent="0">
              <a:buNone/>
            </a:pPr>
            <a:r>
              <a:rPr lang="en-US" sz="2000" dirty="0">
                <a:latin typeface="Athelas" panose="02000503000000020003" pitchFamily="2" charset="77"/>
              </a:rPr>
              <a:t>	Sport drinks</a:t>
            </a:r>
          </a:p>
          <a:p>
            <a:pPr marL="0" indent="0">
              <a:buNone/>
            </a:pPr>
            <a:r>
              <a:rPr lang="en-US" sz="2000" dirty="0">
                <a:latin typeface="Athelas" panose="02000503000000020003" pitchFamily="2" charset="77"/>
              </a:rPr>
              <a:t>	tea, coffee</a:t>
            </a:r>
          </a:p>
        </p:txBody>
      </p:sp>
      <p:pic>
        <p:nvPicPr>
          <p:cNvPr id="5" name="Picture 4" descr="A close up of a logo&#10;&#10;Description generated with very high confidence">
            <a:extLst>
              <a:ext uri="{FF2B5EF4-FFF2-40B4-BE49-F238E27FC236}">
                <a16:creationId xmlns:a16="http://schemas.microsoft.com/office/drawing/2014/main" id="{34DC92A2-154F-574E-A33C-B7EEAE70C4E8}"/>
              </a:ext>
            </a:extLst>
          </p:cNvPr>
          <p:cNvPicPr>
            <a:picLocks noChangeAspect="1"/>
          </p:cNvPicPr>
          <p:nvPr/>
        </p:nvPicPr>
        <p:blipFill>
          <a:blip r:embed="rId2"/>
          <a:stretch>
            <a:fillRect/>
          </a:stretch>
        </p:blipFill>
        <p:spPr>
          <a:xfrm>
            <a:off x="9455034" y="171277"/>
            <a:ext cx="2736966" cy="1019519"/>
          </a:xfrm>
          <a:prstGeom prst="rect">
            <a:avLst/>
          </a:prstGeom>
        </p:spPr>
      </p:pic>
    </p:spTree>
    <p:extLst>
      <p:ext uri="{BB962C8B-B14F-4D97-AF65-F5344CB8AC3E}">
        <p14:creationId xmlns:p14="http://schemas.microsoft.com/office/powerpoint/2010/main" val="404349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C7B2-B306-DC46-8520-A5F44777A986}"/>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308A725-A5C2-B84F-B995-12F0A6093FE3}"/>
              </a:ext>
            </a:extLst>
          </p:cNvPr>
          <p:cNvPicPr>
            <a:picLocks noGrp="1" noChangeAspect="1"/>
          </p:cNvPicPr>
          <p:nvPr>
            <p:ph idx="1"/>
          </p:nvPr>
        </p:nvPicPr>
        <p:blipFill>
          <a:blip r:embed="rId2"/>
          <a:stretch>
            <a:fillRect/>
          </a:stretch>
        </p:blipFill>
        <p:spPr>
          <a:xfrm>
            <a:off x="149143" y="-3281"/>
            <a:ext cx="6301133" cy="6185420"/>
          </a:xfrm>
        </p:spPr>
      </p:pic>
      <p:pic>
        <p:nvPicPr>
          <p:cNvPr id="7" name="Picture 6" descr="A screenshot of a cell phone&#10;&#10;Description automatically generated">
            <a:extLst>
              <a:ext uri="{FF2B5EF4-FFF2-40B4-BE49-F238E27FC236}">
                <a16:creationId xmlns:a16="http://schemas.microsoft.com/office/drawing/2014/main" id="{97B6A7AC-328C-C54D-A6A4-53BF947D0A3A}"/>
              </a:ext>
            </a:extLst>
          </p:cNvPr>
          <p:cNvPicPr>
            <a:picLocks noChangeAspect="1"/>
          </p:cNvPicPr>
          <p:nvPr/>
        </p:nvPicPr>
        <p:blipFill>
          <a:blip r:embed="rId3"/>
          <a:stretch>
            <a:fillRect/>
          </a:stretch>
        </p:blipFill>
        <p:spPr>
          <a:xfrm>
            <a:off x="6071744" y="4611757"/>
            <a:ext cx="6120256" cy="2087217"/>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D21009AE-7D5B-704B-A250-2D4B4DFD65B7}"/>
              </a:ext>
            </a:extLst>
          </p:cNvPr>
          <p:cNvPicPr>
            <a:picLocks noChangeAspect="1"/>
          </p:cNvPicPr>
          <p:nvPr/>
        </p:nvPicPr>
        <p:blipFill>
          <a:blip r:embed="rId4"/>
          <a:stretch>
            <a:fillRect/>
          </a:stretch>
        </p:blipFill>
        <p:spPr>
          <a:xfrm>
            <a:off x="9455034" y="171277"/>
            <a:ext cx="2736966" cy="1019519"/>
          </a:xfrm>
          <a:prstGeom prst="rect">
            <a:avLst/>
          </a:prstGeom>
        </p:spPr>
      </p:pic>
    </p:spTree>
    <p:extLst>
      <p:ext uri="{BB962C8B-B14F-4D97-AF65-F5344CB8AC3E}">
        <p14:creationId xmlns:p14="http://schemas.microsoft.com/office/powerpoint/2010/main" val="210884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ox filled with different types of food&#10;&#10;Description automatically generated">
            <a:extLst>
              <a:ext uri="{FF2B5EF4-FFF2-40B4-BE49-F238E27FC236}">
                <a16:creationId xmlns:a16="http://schemas.microsoft.com/office/drawing/2014/main" id="{EDBAFDA8-DC2F-4147-8B9E-5CCAEBC31AE6}"/>
              </a:ext>
            </a:extLst>
          </p:cNvPr>
          <p:cNvPicPr>
            <a:picLocks noGrp="1" noChangeAspect="1"/>
          </p:cNvPicPr>
          <p:nvPr>
            <p:ph idx="4294967295"/>
          </p:nvPr>
        </p:nvPicPr>
        <p:blipFill>
          <a:blip r:embed="rId2"/>
          <a:stretch>
            <a:fillRect/>
          </a:stretch>
        </p:blipFill>
        <p:spPr>
          <a:xfrm rot="16200000">
            <a:off x="-1070482" y="1176401"/>
            <a:ext cx="6788153" cy="4575177"/>
          </a:xfrm>
        </p:spPr>
      </p:pic>
      <p:pic>
        <p:nvPicPr>
          <p:cNvPr id="7" name="Picture 6" descr="A box filled with different types of food&#10;&#10;Description automatically generated">
            <a:extLst>
              <a:ext uri="{FF2B5EF4-FFF2-40B4-BE49-F238E27FC236}">
                <a16:creationId xmlns:a16="http://schemas.microsoft.com/office/drawing/2014/main" id="{3179FFEE-ED2A-994F-948B-79471AA306F1}"/>
              </a:ext>
            </a:extLst>
          </p:cNvPr>
          <p:cNvPicPr>
            <a:picLocks noChangeAspect="1"/>
          </p:cNvPicPr>
          <p:nvPr/>
        </p:nvPicPr>
        <p:blipFill>
          <a:blip r:embed="rId3"/>
          <a:stretch>
            <a:fillRect/>
          </a:stretch>
        </p:blipFill>
        <p:spPr>
          <a:xfrm>
            <a:off x="4578416" y="1852163"/>
            <a:ext cx="7615679" cy="4997450"/>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D6477C9F-617D-9B40-A16C-4D0C10497CE4}"/>
              </a:ext>
            </a:extLst>
          </p:cNvPr>
          <p:cNvPicPr>
            <a:picLocks noChangeAspect="1"/>
          </p:cNvPicPr>
          <p:nvPr/>
        </p:nvPicPr>
        <p:blipFill>
          <a:blip r:embed="rId4"/>
          <a:stretch>
            <a:fillRect/>
          </a:stretch>
        </p:blipFill>
        <p:spPr>
          <a:xfrm>
            <a:off x="9489894" y="8387"/>
            <a:ext cx="2736966" cy="1019519"/>
          </a:xfrm>
          <a:prstGeom prst="rect">
            <a:avLst/>
          </a:prstGeom>
        </p:spPr>
      </p:pic>
    </p:spTree>
    <p:extLst>
      <p:ext uri="{BB962C8B-B14F-4D97-AF65-F5344CB8AC3E}">
        <p14:creationId xmlns:p14="http://schemas.microsoft.com/office/powerpoint/2010/main" val="336665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5E9E933-72E4-FD45-822D-C36CFE691517}"/>
              </a:ext>
            </a:extLst>
          </p:cNvPr>
          <p:cNvSpPr>
            <a:spLocks noGrp="1"/>
          </p:cNvSpPr>
          <p:nvPr>
            <p:ph type="title"/>
          </p:nvPr>
        </p:nvSpPr>
        <p:spPr>
          <a:xfrm>
            <a:off x="801340" y="802955"/>
            <a:ext cx="5614874" cy="1454051"/>
          </a:xfrm>
        </p:spPr>
        <p:txBody>
          <a:bodyPr>
            <a:noAutofit/>
          </a:bodyPr>
          <a:lstStyle/>
          <a:p>
            <a:r>
              <a:rPr lang="en-US" sz="6000" b="1" dirty="0">
                <a:solidFill>
                  <a:srgbClr val="000000"/>
                </a:solidFill>
                <a:latin typeface="Athelas" panose="02000503000000020003" pitchFamily="2" charset="77"/>
              </a:rPr>
              <a:t>Plan of Attack!</a:t>
            </a:r>
          </a:p>
        </p:txBody>
      </p:sp>
      <p:sp>
        <p:nvSpPr>
          <p:cNvPr id="3" name="Content Placeholder 2">
            <a:extLst>
              <a:ext uri="{FF2B5EF4-FFF2-40B4-BE49-F238E27FC236}">
                <a16:creationId xmlns:a16="http://schemas.microsoft.com/office/drawing/2014/main" id="{3E5E4833-5E8E-BE44-AE05-0916068DC3D7}"/>
              </a:ext>
            </a:extLst>
          </p:cNvPr>
          <p:cNvSpPr>
            <a:spLocks noGrp="1"/>
          </p:cNvSpPr>
          <p:nvPr>
            <p:ph idx="1"/>
          </p:nvPr>
        </p:nvSpPr>
        <p:spPr>
          <a:xfrm>
            <a:off x="797809" y="2421682"/>
            <a:ext cx="4977578" cy="3639289"/>
          </a:xfrm>
        </p:spPr>
        <p:txBody>
          <a:bodyPr anchor="ctr">
            <a:normAutofit/>
          </a:bodyPr>
          <a:lstStyle/>
          <a:p>
            <a:r>
              <a:rPr lang="en-US" sz="3200" dirty="0">
                <a:solidFill>
                  <a:srgbClr val="000000"/>
                </a:solidFill>
                <a:latin typeface="Athelas" panose="02000503000000020003" pitchFamily="2" charset="77"/>
              </a:rPr>
              <a:t>Why is food important?</a:t>
            </a:r>
          </a:p>
          <a:p>
            <a:r>
              <a:rPr lang="en-US" sz="3200" dirty="0">
                <a:solidFill>
                  <a:srgbClr val="000000"/>
                </a:solidFill>
                <a:latin typeface="Athelas" panose="02000503000000020003" pitchFamily="2" charset="77"/>
              </a:rPr>
              <a:t>Training- fueling connection</a:t>
            </a:r>
          </a:p>
          <a:p>
            <a:r>
              <a:rPr lang="en-US" sz="3200" dirty="0">
                <a:solidFill>
                  <a:srgbClr val="000000"/>
                </a:solidFill>
                <a:latin typeface="Athelas" panose="02000503000000020003" pitchFamily="2" charset="77"/>
              </a:rPr>
              <a:t>Meal and School Lunch Ideas</a:t>
            </a:r>
          </a:p>
          <a:p>
            <a:r>
              <a:rPr lang="en-US" sz="3200" dirty="0">
                <a:solidFill>
                  <a:srgbClr val="000000"/>
                </a:solidFill>
                <a:latin typeface="Athelas" panose="02000503000000020003" pitchFamily="2" charset="77"/>
              </a:rPr>
              <a:t>Pre/post training snack ideas</a:t>
            </a:r>
          </a:p>
        </p:txBody>
      </p:sp>
      <p:sp>
        <p:nvSpPr>
          <p:cNvPr id="3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143A0DD4-0FCF-1840-9AE4-B2A482F13BE4}"/>
              </a:ext>
            </a:extLst>
          </p:cNvPr>
          <p:cNvPicPr>
            <a:picLocks noChangeAspect="1"/>
          </p:cNvPicPr>
          <p:nvPr/>
        </p:nvPicPr>
        <p:blipFill>
          <a:blip r:embed="rId3"/>
          <a:stretch>
            <a:fillRect/>
          </a:stretch>
        </p:blipFill>
        <p:spPr>
          <a:xfrm>
            <a:off x="8100821" y="1782005"/>
            <a:ext cx="3661831" cy="3314188"/>
          </a:xfrm>
          <a:prstGeom prst="rect">
            <a:avLst/>
          </a:prstGeom>
        </p:spPr>
      </p:pic>
    </p:spTree>
    <p:extLst>
      <p:ext uri="{BB962C8B-B14F-4D97-AF65-F5344CB8AC3E}">
        <p14:creationId xmlns:p14="http://schemas.microsoft.com/office/powerpoint/2010/main" val="419422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6AC4-D822-444B-B60C-4E1726A9EAA3}"/>
              </a:ext>
            </a:extLst>
          </p:cNvPr>
          <p:cNvSpPr>
            <a:spLocks noGrp="1"/>
          </p:cNvSpPr>
          <p:nvPr>
            <p:ph type="title"/>
          </p:nvPr>
        </p:nvSpPr>
        <p:spPr/>
        <p:txBody>
          <a:bodyPr/>
          <a:lstStyle/>
          <a:p>
            <a:r>
              <a:rPr lang="en-US" b="1" dirty="0">
                <a:latin typeface="Athelas" panose="02000503000000020003" pitchFamily="2" charset="77"/>
              </a:rPr>
              <a:t>Great Recipes Sources!</a:t>
            </a:r>
          </a:p>
        </p:txBody>
      </p:sp>
      <p:sp>
        <p:nvSpPr>
          <p:cNvPr id="3" name="Content Placeholder 2">
            <a:extLst>
              <a:ext uri="{FF2B5EF4-FFF2-40B4-BE49-F238E27FC236}">
                <a16:creationId xmlns:a16="http://schemas.microsoft.com/office/drawing/2014/main" id="{DA9233AB-F0D3-684C-AAF3-3FB31138A6D3}"/>
              </a:ext>
            </a:extLst>
          </p:cNvPr>
          <p:cNvSpPr>
            <a:spLocks noGrp="1"/>
          </p:cNvSpPr>
          <p:nvPr>
            <p:ph idx="1"/>
          </p:nvPr>
        </p:nvSpPr>
        <p:spPr/>
        <p:txBody>
          <a:bodyPr>
            <a:normAutofit fontScale="92500" lnSpcReduction="10000"/>
          </a:bodyPr>
          <a:lstStyle/>
          <a:p>
            <a:pPr marL="0" indent="0">
              <a:buNone/>
            </a:pPr>
            <a:r>
              <a:rPr lang="en-US" dirty="0">
                <a:latin typeface="Athelas" panose="02000503000000020003" pitchFamily="2" charset="77"/>
              </a:rPr>
              <a:t>Fitmen Cook</a:t>
            </a:r>
          </a:p>
          <a:p>
            <a:pPr marL="0" indent="0">
              <a:buNone/>
            </a:pPr>
            <a:r>
              <a:rPr lang="en-US" dirty="0">
                <a:solidFill>
                  <a:srgbClr val="0563C1"/>
                </a:solidFill>
                <a:latin typeface="Athelas" panose="02000503000000020003" pitchFamily="2" charset="77"/>
              </a:rPr>
              <a:t>	https://fitmencook.com/</a:t>
            </a:r>
            <a:endParaRPr lang="en-US" dirty="0">
              <a:latin typeface="Athelas" panose="02000503000000020003" pitchFamily="2" charset="77"/>
            </a:endParaRPr>
          </a:p>
          <a:p>
            <a:pPr marL="0" indent="0">
              <a:buNone/>
            </a:pPr>
            <a:r>
              <a:rPr lang="en-US" dirty="0">
                <a:latin typeface="Athelas" panose="02000503000000020003" pitchFamily="2" charset="77"/>
              </a:rPr>
              <a:t>Australian Institute of Sport Recipes</a:t>
            </a:r>
          </a:p>
          <a:p>
            <a:pPr marL="457200" lvl="1" indent="0">
              <a:buNone/>
            </a:pPr>
            <a:r>
              <a:rPr lang="en-US" dirty="0">
                <a:latin typeface="Athelas" panose="02000503000000020003" pitchFamily="2" charset="77"/>
                <a:hlinkClick r:id="rId2"/>
              </a:rPr>
              <a:t>https://ais.gov.au/nutrition/recipes</a:t>
            </a:r>
            <a:endParaRPr lang="en-US" dirty="0">
              <a:latin typeface="Athelas" panose="02000503000000020003" pitchFamily="2" charset="77"/>
            </a:endParaRPr>
          </a:p>
          <a:p>
            <a:pPr marL="0" indent="0">
              <a:buNone/>
            </a:pPr>
            <a:r>
              <a:rPr lang="en-US" dirty="0" err="1">
                <a:latin typeface="Athelas" panose="02000503000000020003" pitchFamily="2" charset="77"/>
              </a:rPr>
              <a:t>Cookspiration</a:t>
            </a:r>
            <a:endParaRPr lang="en-US" dirty="0">
              <a:latin typeface="Athelas" panose="02000503000000020003" pitchFamily="2" charset="77"/>
            </a:endParaRPr>
          </a:p>
          <a:p>
            <a:pPr marL="0" indent="0">
              <a:buNone/>
            </a:pPr>
            <a:r>
              <a:rPr lang="en-US" dirty="0">
                <a:latin typeface="Athelas" panose="02000503000000020003" pitchFamily="2" charset="77"/>
              </a:rPr>
              <a:t>	</a:t>
            </a:r>
            <a:r>
              <a:rPr lang="en-US" dirty="0">
                <a:latin typeface="Athelas" panose="02000503000000020003" pitchFamily="2" charset="77"/>
                <a:hlinkClick r:id="rId3"/>
              </a:rPr>
              <a:t>https://www.cookspiration.com/</a:t>
            </a:r>
            <a:endParaRPr lang="en-US" dirty="0">
              <a:latin typeface="Athelas" panose="02000503000000020003" pitchFamily="2" charset="77"/>
            </a:endParaRPr>
          </a:p>
          <a:p>
            <a:pPr marL="0" indent="0">
              <a:buNone/>
            </a:pPr>
            <a:r>
              <a:rPr lang="en-US" dirty="0">
                <a:latin typeface="Athelas" panose="02000503000000020003" pitchFamily="2" charset="77"/>
              </a:rPr>
              <a:t>CSCA Resource Hub</a:t>
            </a:r>
          </a:p>
          <a:p>
            <a:pPr marL="0" indent="0">
              <a:buNone/>
            </a:pPr>
            <a:r>
              <a:rPr lang="en-US" dirty="0">
                <a:latin typeface="Athelas" panose="02000503000000020003" pitchFamily="2" charset="77"/>
              </a:rPr>
              <a:t>	</a:t>
            </a:r>
            <a:r>
              <a:rPr lang="en-US" dirty="0">
                <a:latin typeface="Athelas" panose="02000503000000020003" pitchFamily="2" charset="77"/>
                <a:hlinkClick r:id="rId4"/>
              </a:rPr>
              <a:t>https://cscatlantic.ca/resource-hub</a:t>
            </a:r>
            <a:endParaRPr lang="en-US" dirty="0">
              <a:latin typeface="Athelas" panose="02000503000000020003" pitchFamily="2" charset="77"/>
            </a:endParaRPr>
          </a:p>
          <a:p>
            <a:pPr marL="0" indent="0">
              <a:buNone/>
            </a:pPr>
            <a:r>
              <a:rPr lang="en-US" dirty="0" err="1">
                <a:latin typeface="Athelas" panose="02000503000000020003" pitchFamily="2" charset="77"/>
              </a:rPr>
              <a:t>Supercook</a:t>
            </a:r>
            <a:endParaRPr lang="en-US" dirty="0">
              <a:latin typeface="Athelas" panose="02000503000000020003" pitchFamily="2" charset="77"/>
            </a:endParaRPr>
          </a:p>
          <a:p>
            <a:pPr marL="0" indent="0">
              <a:buNone/>
            </a:pPr>
            <a:r>
              <a:rPr lang="en-US" dirty="0">
                <a:latin typeface="Athelas" panose="02000503000000020003" pitchFamily="2" charset="77"/>
              </a:rPr>
              <a:t>	</a:t>
            </a:r>
            <a:r>
              <a:rPr lang="en-US" dirty="0">
                <a:latin typeface="Athelas" panose="02000503000000020003" pitchFamily="2" charset="77"/>
                <a:hlinkClick r:id="rId5"/>
              </a:rPr>
              <a:t>https://</a:t>
            </a:r>
            <a:r>
              <a:rPr lang="en-US" dirty="0" err="1">
                <a:latin typeface="Athelas" panose="02000503000000020003" pitchFamily="2" charset="77"/>
                <a:hlinkClick r:id="rId5"/>
              </a:rPr>
              <a:t>www.supercook.com</a:t>
            </a:r>
            <a:r>
              <a:rPr lang="en-US" dirty="0">
                <a:latin typeface="Athelas" panose="02000503000000020003" pitchFamily="2" charset="77"/>
                <a:hlinkClick r:id="rId5"/>
              </a:rPr>
              <a:t>/#/recipes</a:t>
            </a:r>
            <a:endParaRPr lang="en-US" dirty="0">
              <a:latin typeface="Athelas" panose="02000503000000020003" pitchFamily="2" charset="77"/>
            </a:endParaRPr>
          </a:p>
        </p:txBody>
      </p:sp>
      <p:pic>
        <p:nvPicPr>
          <p:cNvPr id="5" name="Picture 4" descr="A screenshot of a cell phone&#10;&#10;Description automatically generated">
            <a:extLst>
              <a:ext uri="{FF2B5EF4-FFF2-40B4-BE49-F238E27FC236}">
                <a16:creationId xmlns:a16="http://schemas.microsoft.com/office/drawing/2014/main" id="{B3E4DE93-59DF-FB46-AF4F-7CC67CE8CA10}"/>
              </a:ext>
            </a:extLst>
          </p:cNvPr>
          <p:cNvPicPr>
            <a:picLocks noChangeAspect="1"/>
          </p:cNvPicPr>
          <p:nvPr/>
        </p:nvPicPr>
        <p:blipFill>
          <a:blip r:embed="rId6"/>
          <a:stretch>
            <a:fillRect/>
          </a:stretch>
        </p:blipFill>
        <p:spPr>
          <a:xfrm>
            <a:off x="8115300" y="1319213"/>
            <a:ext cx="3238500" cy="485775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0E74A255-C65A-4847-8AA2-6A56BAFCCBFB}"/>
              </a:ext>
            </a:extLst>
          </p:cNvPr>
          <p:cNvPicPr>
            <a:picLocks noChangeAspect="1"/>
          </p:cNvPicPr>
          <p:nvPr/>
        </p:nvPicPr>
        <p:blipFill>
          <a:blip r:embed="rId7"/>
          <a:stretch>
            <a:fillRect/>
          </a:stretch>
        </p:blipFill>
        <p:spPr>
          <a:xfrm>
            <a:off x="9455034" y="0"/>
            <a:ext cx="2736966" cy="1019519"/>
          </a:xfrm>
          <a:prstGeom prst="rect">
            <a:avLst/>
          </a:prstGeom>
        </p:spPr>
      </p:pic>
    </p:spTree>
    <p:extLst>
      <p:ext uri="{BB962C8B-B14F-4D97-AF65-F5344CB8AC3E}">
        <p14:creationId xmlns:p14="http://schemas.microsoft.com/office/powerpoint/2010/main" val="22788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0F5074-CCB2-5D46-9518-C58B2FBD6C1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b="1" kern="1200" dirty="0">
                <a:solidFill>
                  <a:schemeClr val="tx1"/>
                </a:solidFill>
                <a:latin typeface="+mj-lt"/>
                <a:ea typeface="+mj-ea"/>
                <a:cs typeface="+mj-cs"/>
              </a:rPr>
              <a:t>Pre/Post Training Snack Ideas</a:t>
            </a:r>
          </a:p>
        </p:txBody>
      </p:sp>
      <p:sp>
        <p:nvSpPr>
          <p:cNvPr id="21" name="Rectangle 2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5" descr="A close up of a logo&#10;&#10;Description generated with very high confidence">
            <a:extLst>
              <a:ext uri="{FF2B5EF4-FFF2-40B4-BE49-F238E27FC236}">
                <a16:creationId xmlns:a16="http://schemas.microsoft.com/office/drawing/2014/main" id="{46C4B557-42C8-DA49-B7B1-87BAA14C9595}"/>
              </a:ext>
            </a:extLst>
          </p:cNvPr>
          <p:cNvPicPr>
            <a:picLocks noChangeAspect="1"/>
          </p:cNvPicPr>
          <p:nvPr/>
        </p:nvPicPr>
        <p:blipFill>
          <a:blip r:embed="rId2"/>
          <a:stretch>
            <a:fillRect/>
          </a:stretch>
        </p:blipFill>
        <p:spPr>
          <a:xfrm>
            <a:off x="9448800" y="69484"/>
            <a:ext cx="2743200" cy="1024097"/>
          </a:xfrm>
          <a:prstGeom prst="rect">
            <a:avLst/>
          </a:prstGeom>
        </p:spPr>
      </p:pic>
    </p:spTree>
    <p:extLst>
      <p:ext uri="{BB962C8B-B14F-4D97-AF65-F5344CB8AC3E}">
        <p14:creationId xmlns:p14="http://schemas.microsoft.com/office/powerpoint/2010/main" val="151351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407606-040D-D646-9A34-0D88F420859C}"/>
              </a:ext>
            </a:extLst>
          </p:cNvPr>
          <p:cNvSpPr>
            <a:spLocks noGrp="1"/>
          </p:cNvSpPr>
          <p:nvPr>
            <p:ph type="title"/>
          </p:nvPr>
        </p:nvSpPr>
        <p:spPr>
          <a:xfrm>
            <a:off x="514351" y="1093788"/>
            <a:ext cx="11201400" cy="2967208"/>
          </a:xfrm>
        </p:spPr>
        <p:txBody>
          <a:bodyPr vert="horz" lIns="91440" tIns="45720" rIns="91440" bIns="45720" rtlCol="0" anchor="b">
            <a:normAutofit/>
          </a:bodyPr>
          <a:lstStyle/>
          <a:p>
            <a:r>
              <a:rPr lang="en-US" sz="8000" b="1" kern="1200" dirty="0">
                <a:solidFill>
                  <a:schemeClr val="tx1"/>
                </a:solidFill>
                <a:latin typeface="+mj-lt"/>
                <a:ea typeface="+mj-ea"/>
                <a:cs typeface="+mj-cs"/>
              </a:rPr>
              <a:t> </a:t>
            </a:r>
            <a:r>
              <a:rPr lang="en-US" sz="6600" b="1" kern="1200" dirty="0">
                <a:solidFill>
                  <a:schemeClr val="tx1"/>
                </a:solidFill>
                <a:latin typeface="Athelas" panose="02000503000000020003" pitchFamily="2" charset="77"/>
              </a:rPr>
              <a:t>Nutrition </a:t>
            </a:r>
            <a:r>
              <a:rPr lang="en-US" sz="6600" b="1" dirty="0">
                <a:latin typeface="Athelas" panose="02000503000000020003" pitchFamily="2" charset="77"/>
              </a:rPr>
              <a:t>Before</a:t>
            </a:r>
            <a:r>
              <a:rPr lang="en-US" sz="6600" b="1" kern="1200" dirty="0">
                <a:solidFill>
                  <a:schemeClr val="tx1"/>
                </a:solidFill>
                <a:latin typeface="Athelas" panose="02000503000000020003" pitchFamily="2" charset="77"/>
              </a:rPr>
              <a:t> Training</a:t>
            </a:r>
          </a:p>
        </p:txBody>
      </p:sp>
      <p:pic>
        <p:nvPicPr>
          <p:cNvPr id="9" name="Picture 5" descr="A close up of a logo&#10;&#10;Description generated with very high confidence">
            <a:extLst>
              <a:ext uri="{FF2B5EF4-FFF2-40B4-BE49-F238E27FC236}">
                <a16:creationId xmlns:a16="http://schemas.microsoft.com/office/drawing/2014/main" id="{07EB01F8-1D95-D240-B646-2ABC2E7DA228}"/>
              </a:ext>
            </a:extLst>
          </p:cNvPr>
          <p:cNvPicPr>
            <a:picLocks noChangeAspect="1"/>
          </p:cNvPicPr>
          <p:nvPr/>
        </p:nvPicPr>
        <p:blipFill>
          <a:blip r:embed="rId2"/>
          <a:stretch>
            <a:fillRect/>
          </a:stretch>
        </p:blipFill>
        <p:spPr>
          <a:xfrm>
            <a:off x="9439653" y="311569"/>
            <a:ext cx="2743200" cy="1024097"/>
          </a:xfrm>
          <a:prstGeom prst="rect">
            <a:avLst/>
          </a:prstGeom>
        </p:spPr>
      </p:pic>
      <p:cxnSp>
        <p:nvCxnSpPr>
          <p:cNvPr id="3" name="Straight Connector 2">
            <a:extLst>
              <a:ext uri="{FF2B5EF4-FFF2-40B4-BE49-F238E27FC236}">
                <a16:creationId xmlns:a16="http://schemas.microsoft.com/office/drawing/2014/main" id="{D7274384-A02F-2A45-A95C-EFF4F5933397}"/>
              </a:ext>
            </a:extLst>
          </p:cNvPr>
          <p:cNvCxnSpPr/>
          <p:nvPr/>
        </p:nvCxnSpPr>
        <p:spPr>
          <a:xfrm>
            <a:off x="3223647" y="4277532"/>
            <a:ext cx="7175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26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95F8-FB38-7346-9A21-9E7A45079A31}"/>
              </a:ext>
            </a:extLst>
          </p:cNvPr>
          <p:cNvSpPr>
            <a:spLocks noGrp="1"/>
          </p:cNvSpPr>
          <p:nvPr>
            <p:ph type="title"/>
          </p:nvPr>
        </p:nvSpPr>
        <p:spPr>
          <a:xfrm>
            <a:off x="517889" y="4883544"/>
            <a:ext cx="3876086" cy="1556907"/>
          </a:xfrm>
        </p:spPr>
        <p:txBody>
          <a:bodyPr anchor="ctr">
            <a:normAutofit/>
          </a:bodyPr>
          <a:lstStyle/>
          <a:p>
            <a:r>
              <a:rPr lang="en-US" sz="4000" b="1" dirty="0">
                <a:latin typeface="Athelas" panose="02000503000000020003" pitchFamily="2" charset="77"/>
              </a:rPr>
              <a:t>Pre-Workout Nutrition</a:t>
            </a:r>
          </a:p>
        </p:txBody>
      </p:sp>
      <p:pic>
        <p:nvPicPr>
          <p:cNvPr id="7" name="Content Placeholder 4" descr="A screenshot of a cell phone&#10;&#10;Description automatically generated">
            <a:extLst>
              <a:ext uri="{FF2B5EF4-FFF2-40B4-BE49-F238E27FC236}">
                <a16:creationId xmlns:a16="http://schemas.microsoft.com/office/drawing/2014/main" id="{3E5177EB-A9F0-934E-BDFA-967E874D1AD7}"/>
              </a:ext>
            </a:extLst>
          </p:cNvPr>
          <p:cNvPicPr>
            <a:picLocks noChangeAspect="1"/>
          </p:cNvPicPr>
          <p:nvPr/>
        </p:nvPicPr>
        <p:blipFill rotWithShape="1">
          <a:blip r:embed="rId2"/>
          <a:srcRect t="12581" b="11680"/>
          <a:stretch/>
        </p:blipFill>
        <p:spPr>
          <a:xfrm rot="21600000">
            <a:off x="959205" y="364142"/>
            <a:ext cx="10369645" cy="3867993"/>
          </a:xfrm>
          <a:prstGeom prst="rect">
            <a:avLst/>
          </a:prstGeom>
        </p:spPr>
      </p:pic>
      <p:sp>
        <p:nvSpPr>
          <p:cNvPr id="3" name="Content Placeholder 2">
            <a:extLst>
              <a:ext uri="{FF2B5EF4-FFF2-40B4-BE49-F238E27FC236}">
                <a16:creationId xmlns:a16="http://schemas.microsoft.com/office/drawing/2014/main" id="{EAD7FD49-4FA0-6C4C-A8B2-0FBC11BFDED9}"/>
              </a:ext>
            </a:extLst>
          </p:cNvPr>
          <p:cNvSpPr>
            <a:spLocks noGrp="1"/>
          </p:cNvSpPr>
          <p:nvPr>
            <p:ph idx="1"/>
          </p:nvPr>
        </p:nvSpPr>
        <p:spPr>
          <a:xfrm>
            <a:off x="5162719" y="4883544"/>
            <a:ext cx="7029280" cy="1973821"/>
          </a:xfrm>
        </p:spPr>
        <p:txBody>
          <a:bodyPr anchor="ctr">
            <a:normAutofit/>
          </a:bodyPr>
          <a:lstStyle/>
          <a:p>
            <a:r>
              <a:rPr lang="en-US" sz="2000" dirty="0">
                <a:latin typeface="Athelas" panose="02000503000000020003" pitchFamily="2" charset="77"/>
              </a:rPr>
              <a:t>Carbohydrate-rich (1-4g/</a:t>
            </a:r>
            <a:r>
              <a:rPr lang="en-US" sz="2000" dirty="0" err="1">
                <a:latin typeface="Athelas" panose="02000503000000020003" pitchFamily="2" charset="77"/>
              </a:rPr>
              <a:t>kgBM</a:t>
            </a:r>
            <a:r>
              <a:rPr lang="en-US" sz="2000" dirty="0">
                <a:latin typeface="Athelas" panose="02000503000000020003" pitchFamily="2" charset="77"/>
              </a:rPr>
              <a:t>)</a:t>
            </a:r>
          </a:p>
          <a:p>
            <a:r>
              <a:rPr lang="en-US" sz="2000" dirty="0">
                <a:latin typeface="Athelas" panose="02000503000000020003" pitchFamily="2" charset="77"/>
              </a:rPr>
              <a:t>Consumed 1-4 hours before the event</a:t>
            </a:r>
          </a:p>
          <a:p>
            <a:r>
              <a:rPr lang="en-US" sz="2000" dirty="0">
                <a:latin typeface="Athelas" panose="02000503000000020003" pitchFamily="2" charset="77"/>
              </a:rPr>
              <a:t>Low fibre, low fat, low-moderate protein</a:t>
            </a:r>
          </a:p>
          <a:p>
            <a:r>
              <a:rPr lang="en-US" sz="2000" dirty="0">
                <a:latin typeface="Athelas" panose="02000503000000020003" pitchFamily="2" charset="77"/>
              </a:rPr>
              <a:t>300-600ml water</a:t>
            </a:r>
          </a:p>
          <a:p>
            <a:pPr marL="0" indent="0">
              <a:buNone/>
            </a:pPr>
            <a:endParaRPr lang="en-US" sz="1800" dirty="0"/>
          </a:p>
        </p:txBody>
      </p:sp>
      <p:pic>
        <p:nvPicPr>
          <p:cNvPr id="5" name="Picture 4" descr="A picture containing drawing&#10;&#10;Description automatically generated">
            <a:extLst>
              <a:ext uri="{FF2B5EF4-FFF2-40B4-BE49-F238E27FC236}">
                <a16:creationId xmlns:a16="http://schemas.microsoft.com/office/drawing/2014/main" id="{3941B975-1390-2B42-B0D6-ED7853080518}"/>
              </a:ext>
            </a:extLst>
          </p:cNvPr>
          <p:cNvPicPr>
            <a:picLocks noChangeAspect="1"/>
          </p:cNvPicPr>
          <p:nvPr/>
        </p:nvPicPr>
        <p:blipFill rotWithShape="1">
          <a:blip r:embed="rId3"/>
          <a:srcRect t="1429" r="4429"/>
          <a:stretch/>
        </p:blipFill>
        <p:spPr>
          <a:xfrm>
            <a:off x="9077409" y="611791"/>
            <a:ext cx="1781091" cy="1297963"/>
          </a:xfrm>
          <a:prstGeom prst="rect">
            <a:avLst/>
          </a:prstGeom>
        </p:spPr>
      </p:pic>
    </p:spTree>
    <p:extLst>
      <p:ext uri="{BB962C8B-B14F-4D97-AF65-F5344CB8AC3E}">
        <p14:creationId xmlns:p14="http://schemas.microsoft.com/office/powerpoint/2010/main" val="207086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10;&#10;Description automatically generated">
            <a:extLst>
              <a:ext uri="{FF2B5EF4-FFF2-40B4-BE49-F238E27FC236}">
                <a16:creationId xmlns:a16="http://schemas.microsoft.com/office/drawing/2014/main" id="{0AD108A1-E504-3F42-BE50-5A21A2F60D19}"/>
              </a:ext>
            </a:extLst>
          </p:cNvPr>
          <p:cNvPicPr>
            <a:picLocks noGrp="1" noChangeAspect="1"/>
          </p:cNvPicPr>
          <p:nvPr>
            <p:ph idx="4294967295"/>
          </p:nvPr>
        </p:nvPicPr>
        <p:blipFill>
          <a:blip r:embed="rId2"/>
          <a:stretch>
            <a:fillRect/>
          </a:stretch>
        </p:blipFill>
        <p:spPr>
          <a:xfrm>
            <a:off x="3774913" y="162718"/>
            <a:ext cx="8293100" cy="6532563"/>
          </a:xfrm>
        </p:spPr>
      </p:pic>
      <p:sp>
        <p:nvSpPr>
          <p:cNvPr id="6" name="TextBox 5">
            <a:extLst>
              <a:ext uri="{FF2B5EF4-FFF2-40B4-BE49-F238E27FC236}">
                <a16:creationId xmlns:a16="http://schemas.microsoft.com/office/drawing/2014/main" id="{B23610B1-0180-D846-B7CF-83FDA39A066F}"/>
              </a:ext>
            </a:extLst>
          </p:cNvPr>
          <p:cNvSpPr txBox="1"/>
          <p:nvPr/>
        </p:nvSpPr>
        <p:spPr>
          <a:xfrm>
            <a:off x="345989" y="365125"/>
            <a:ext cx="3296113" cy="6217087"/>
          </a:xfrm>
          <a:prstGeom prst="rect">
            <a:avLst/>
          </a:prstGeom>
          <a:solidFill>
            <a:schemeClr val="accent1">
              <a:lumMod val="40000"/>
              <a:lumOff val="60000"/>
            </a:schemeClr>
          </a:solidFill>
        </p:spPr>
        <p:txBody>
          <a:bodyPr wrap="square" rtlCol="0">
            <a:spAutoFit/>
          </a:bodyPr>
          <a:lstStyle/>
          <a:p>
            <a:r>
              <a:rPr lang="en-US" sz="2800" b="1" dirty="0">
                <a:latin typeface="Athelas" panose="02000503000000020003" pitchFamily="2" charset="77"/>
              </a:rPr>
              <a:t>PRE-WORKOUT NUTRITION</a:t>
            </a:r>
          </a:p>
          <a:p>
            <a:endParaRPr lang="en-US" dirty="0">
              <a:latin typeface="Athelas" panose="02000503000000020003" pitchFamily="2" charset="77"/>
            </a:endParaRPr>
          </a:p>
          <a:p>
            <a:pPr marL="285750" indent="-285750">
              <a:buFont typeface="Arial" panose="020B0604020202020204" pitchFamily="34" charset="0"/>
              <a:buChar char="•"/>
            </a:pPr>
            <a:r>
              <a:rPr lang="en-US" dirty="0">
                <a:latin typeface="Athelas" panose="02000503000000020003" pitchFamily="2" charset="77"/>
              </a:rPr>
              <a:t>Eat a combination of foods high in carbs and moderate in protein</a:t>
            </a:r>
          </a:p>
          <a:p>
            <a:pPr marL="285750" indent="-285750">
              <a:buFont typeface="Arial" panose="020B0604020202020204" pitchFamily="34" charset="0"/>
              <a:buChar char="•"/>
            </a:pPr>
            <a:endParaRPr lang="en-US" dirty="0">
              <a:latin typeface="Athelas" panose="02000503000000020003" pitchFamily="2" charset="77"/>
            </a:endParaRPr>
          </a:p>
          <a:p>
            <a:pPr marL="285750" indent="-285750">
              <a:buFont typeface="Arial" panose="020B0604020202020204" pitchFamily="34" charset="0"/>
              <a:buChar char="•"/>
            </a:pPr>
            <a:r>
              <a:rPr lang="en-US" dirty="0">
                <a:latin typeface="Athelas" panose="02000503000000020003" pitchFamily="2" charset="77"/>
              </a:rPr>
              <a:t>Focus on foods low in fat and fibre</a:t>
            </a:r>
          </a:p>
          <a:p>
            <a:pPr marL="285750" indent="-285750">
              <a:buFont typeface="Arial" panose="020B0604020202020204" pitchFamily="34" charset="0"/>
              <a:buChar char="•"/>
            </a:pPr>
            <a:endParaRPr lang="en-US" dirty="0">
              <a:latin typeface="Athelas" panose="02000503000000020003" pitchFamily="2" charset="77"/>
            </a:endParaRPr>
          </a:p>
          <a:p>
            <a:pPr marL="285750" indent="-285750">
              <a:buFont typeface="Arial" panose="020B0604020202020204" pitchFamily="34" charset="0"/>
              <a:buChar char="•"/>
            </a:pPr>
            <a:r>
              <a:rPr lang="en-US" dirty="0">
                <a:latin typeface="Athelas" panose="02000503000000020003" pitchFamily="2" charset="77"/>
              </a:rPr>
              <a:t>Length and intensity of workouts matter</a:t>
            </a:r>
          </a:p>
          <a:p>
            <a:pPr marL="285750" indent="-285750">
              <a:buFont typeface="Arial" panose="020B0604020202020204" pitchFamily="34" charset="0"/>
              <a:buChar char="•"/>
            </a:pPr>
            <a:endParaRPr lang="en-US" dirty="0">
              <a:latin typeface="Athelas" panose="02000503000000020003" pitchFamily="2" charset="77"/>
            </a:endParaRPr>
          </a:p>
          <a:p>
            <a:pPr marL="285750" indent="-285750">
              <a:buFont typeface="Arial" panose="020B0604020202020204" pitchFamily="34" charset="0"/>
              <a:buChar char="•"/>
            </a:pPr>
            <a:r>
              <a:rPr lang="en-US" dirty="0">
                <a:latin typeface="Athelas" panose="02000503000000020003" pitchFamily="2" charset="77"/>
              </a:rPr>
              <a:t>6 am workout? Fuel well the night before and eat something small in the morning</a:t>
            </a:r>
          </a:p>
          <a:p>
            <a:pPr marL="285750" indent="-285750">
              <a:buFont typeface="Arial" panose="020B0604020202020204" pitchFamily="34" charset="0"/>
              <a:buChar char="•"/>
            </a:pPr>
            <a:endParaRPr lang="en-US" dirty="0">
              <a:latin typeface="Athelas" panose="02000503000000020003" pitchFamily="2" charset="77"/>
            </a:endParaRPr>
          </a:p>
          <a:p>
            <a:pPr marL="285750" indent="-285750">
              <a:buFont typeface="Arial" panose="020B0604020202020204" pitchFamily="34" charset="0"/>
              <a:buChar char="•"/>
            </a:pPr>
            <a:r>
              <a:rPr lang="en-US" dirty="0">
                <a:latin typeface="Athelas" panose="02000503000000020003" pitchFamily="2" charset="77"/>
              </a:rPr>
              <a:t>Experiment in practices to figure out what works best.</a:t>
            </a:r>
          </a:p>
          <a:p>
            <a:endParaRPr lang="en-US" dirty="0"/>
          </a:p>
        </p:txBody>
      </p:sp>
    </p:spTree>
    <p:extLst>
      <p:ext uri="{BB962C8B-B14F-4D97-AF65-F5344CB8AC3E}">
        <p14:creationId xmlns:p14="http://schemas.microsoft.com/office/powerpoint/2010/main" val="601679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407606-040D-D646-9A34-0D88F420859C}"/>
              </a:ext>
            </a:extLst>
          </p:cNvPr>
          <p:cNvSpPr>
            <a:spLocks noGrp="1"/>
          </p:cNvSpPr>
          <p:nvPr>
            <p:ph type="title"/>
          </p:nvPr>
        </p:nvSpPr>
        <p:spPr>
          <a:xfrm>
            <a:off x="514351" y="1093788"/>
            <a:ext cx="11201400" cy="2967208"/>
          </a:xfrm>
        </p:spPr>
        <p:txBody>
          <a:bodyPr vert="horz" lIns="91440" tIns="45720" rIns="91440" bIns="45720" rtlCol="0" anchor="b">
            <a:normAutofit/>
          </a:bodyPr>
          <a:lstStyle/>
          <a:p>
            <a:r>
              <a:rPr lang="en-US" sz="8000" b="1" kern="1200">
                <a:solidFill>
                  <a:schemeClr val="tx1"/>
                </a:solidFill>
                <a:latin typeface="+mj-lt"/>
                <a:ea typeface="+mj-ea"/>
                <a:cs typeface="+mj-cs"/>
              </a:rPr>
              <a:t> </a:t>
            </a:r>
            <a:r>
              <a:rPr lang="en-US" sz="6600" b="1" kern="1200">
                <a:solidFill>
                  <a:schemeClr val="tx1"/>
                </a:solidFill>
                <a:latin typeface="Athelas" panose="02000503000000020003" pitchFamily="2" charset="77"/>
              </a:rPr>
              <a:t>Nutrition After Training</a:t>
            </a:r>
          </a:p>
        </p:txBody>
      </p:sp>
      <p:pic>
        <p:nvPicPr>
          <p:cNvPr id="9" name="Picture 5" descr="A close up of a logo&#10;&#10;Description generated with very high confidence">
            <a:extLst>
              <a:ext uri="{FF2B5EF4-FFF2-40B4-BE49-F238E27FC236}">
                <a16:creationId xmlns:a16="http://schemas.microsoft.com/office/drawing/2014/main" id="{07EB01F8-1D95-D240-B646-2ABC2E7DA228}"/>
              </a:ext>
            </a:extLst>
          </p:cNvPr>
          <p:cNvPicPr>
            <a:picLocks noChangeAspect="1"/>
          </p:cNvPicPr>
          <p:nvPr/>
        </p:nvPicPr>
        <p:blipFill>
          <a:blip r:embed="rId2"/>
          <a:stretch>
            <a:fillRect/>
          </a:stretch>
        </p:blipFill>
        <p:spPr>
          <a:xfrm>
            <a:off x="9439653" y="311569"/>
            <a:ext cx="2743200" cy="1024097"/>
          </a:xfrm>
          <a:prstGeom prst="rect">
            <a:avLst/>
          </a:prstGeom>
        </p:spPr>
      </p:pic>
      <p:cxnSp>
        <p:nvCxnSpPr>
          <p:cNvPr id="3" name="Straight Connector 2">
            <a:extLst>
              <a:ext uri="{FF2B5EF4-FFF2-40B4-BE49-F238E27FC236}">
                <a16:creationId xmlns:a16="http://schemas.microsoft.com/office/drawing/2014/main" id="{D7274384-A02F-2A45-A95C-EFF4F5933397}"/>
              </a:ext>
            </a:extLst>
          </p:cNvPr>
          <p:cNvCxnSpPr/>
          <p:nvPr/>
        </p:nvCxnSpPr>
        <p:spPr>
          <a:xfrm>
            <a:off x="3223647" y="4277532"/>
            <a:ext cx="7175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10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4443-0032-4B42-BDB5-68E0FEC470DD}"/>
              </a:ext>
            </a:extLst>
          </p:cNvPr>
          <p:cNvSpPr>
            <a:spLocks noGrp="1"/>
          </p:cNvSpPr>
          <p:nvPr>
            <p:ph type="title"/>
          </p:nvPr>
        </p:nvSpPr>
        <p:spPr>
          <a:xfrm>
            <a:off x="1014141" y="1450655"/>
            <a:ext cx="3932030" cy="3956690"/>
          </a:xfrm>
        </p:spPr>
        <p:txBody>
          <a:bodyPr anchor="ctr">
            <a:normAutofit/>
          </a:bodyPr>
          <a:lstStyle/>
          <a:p>
            <a:r>
              <a:rPr lang="en-US" sz="6000" b="1" dirty="0">
                <a:latin typeface="Athelas" panose="02000503000000020003" pitchFamily="2" charset="77"/>
              </a:rPr>
              <a:t>Recovery Nutrition Timeframe</a:t>
            </a:r>
          </a:p>
        </p:txBody>
      </p:sp>
      <p:sp>
        <p:nvSpPr>
          <p:cNvPr id="3" name="Content Placeholder 2">
            <a:extLst>
              <a:ext uri="{FF2B5EF4-FFF2-40B4-BE49-F238E27FC236}">
                <a16:creationId xmlns:a16="http://schemas.microsoft.com/office/drawing/2014/main" id="{AAC3149C-4047-F541-8EF4-257118B796A4}"/>
              </a:ext>
            </a:extLst>
          </p:cNvPr>
          <p:cNvSpPr>
            <a:spLocks noGrp="1"/>
          </p:cNvSpPr>
          <p:nvPr>
            <p:ph idx="1"/>
          </p:nvPr>
        </p:nvSpPr>
        <p:spPr>
          <a:xfrm>
            <a:off x="5544766" y="661502"/>
            <a:ext cx="6264613" cy="5680932"/>
          </a:xfrm>
        </p:spPr>
        <p:txBody>
          <a:bodyPr anchor="ctr">
            <a:noAutofit/>
          </a:bodyPr>
          <a:lstStyle/>
          <a:p>
            <a:pPr marL="0" indent="0">
              <a:buNone/>
            </a:pPr>
            <a:r>
              <a:rPr lang="en-US" sz="2400" dirty="0">
                <a:latin typeface="Athelas" panose="02000503000000020003" pitchFamily="2" charset="77"/>
              </a:rPr>
              <a:t>Rehydrate</a:t>
            </a:r>
          </a:p>
          <a:p>
            <a:pPr lvl="1"/>
            <a:r>
              <a:rPr lang="en-US" dirty="0">
                <a:latin typeface="Athelas" panose="02000503000000020003" pitchFamily="2" charset="77"/>
              </a:rPr>
              <a:t>As soon as possible!!</a:t>
            </a:r>
          </a:p>
          <a:p>
            <a:pPr lvl="1"/>
            <a:endParaRPr lang="en-US" dirty="0">
              <a:latin typeface="Athelas" panose="02000503000000020003" pitchFamily="2" charset="77"/>
            </a:endParaRPr>
          </a:p>
          <a:p>
            <a:pPr marL="0" indent="0">
              <a:buNone/>
            </a:pPr>
            <a:r>
              <a:rPr lang="en-US" sz="2400" dirty="0">
                <a:latin typeface="Athelas" panose="02000503000000020003" pitchFamily="2" charset="77"/>
              </a:rPr>
              <a:t>Protein/ Carbs</a:t>
            </a:r>
          </a:p>
          <a:p>
            <a:pPr lvl="1"/>
            <a:r>
              <a:rPr lang="en-US" dirty="0">
                <a:latin typeface="Athelas" panose="02000503000000020003" pitchFamily="2" charset="77"/>
              </a:rPr>
              <a:t>Body most effective at replacing carbs and rebuilding muscles in first 1-1</a:t>
            </a:r>
            <a:r>
              <a:rPr lang="en-US" baseline="30000" dirty="0">
                <a:latin typeface="Athelas" panose="02000503000000020003" pitchFamily="2" charset="77"/>
              </a:rPr>
              <a:t>1/2 </a:t>
            </a:r>
            <a:r>
              <a:rPr lang="en-US" dirty="0" err="1">
                <a:latin typeface="Athelas" panose="02000503000000020003" pitchFamily="2" charset="77"/>
              </a:rPr>
              <a:t>hr</a:t>
            </a:r>
            <a:endParaRPr lang="en-US" dirty="0">
              <a:latin typeface="Athelas" panose="02000503000000020003" pitchFamily="2" charset="77"/>
            </a:endParaRPr>
          </a:p>
          <a:p>
            <a:pPr lvl="4"/>
            <a:r>
              <a:rPr lang="en-US" sz="2400" dirty="0">
                <a:latin typeface="Athelas" panose="02000503000000020003" pitchFamily="2" charset="77"/>
              </a:rPr>
              <a:t>Will continue to for ~12-24hr though</a:t>
            </a:r>
          </a:p>
          <a:p>
            <a:pPr lvl="2"/>
            <a:r>
              <a:rPr lang="en-US" sz="2400" dirty="0">
                <a:latin typeface="Athelas" panose="02000503000000020003" pitchFamily="2" charset="77"/>
              </a:rPr>
              <a:t>Back to back or 2 sessions a day</a:t>
            </a:r>
          </a:p>
          <a:p>
            <a:pPr lvl="4"/>
            <a:r>
              <a:rPr lang="en-US" sz="2400" dirty="0">
                <a:latin typeface="Athelas" panose="02000503000000020003" pitchFamily="2" charset="77"/>
              </a:rPr>
              <a:t>Maximize recovery in first 1-1</a:t>
            </a:r>
            <a:r>
              <a:rPr lang="en-US" sz="2400" baseline="30000" dirty="0">
                <a:latin typeface="Athelas" panose="02000503000000020003" pitchFamily="2" charset="77"/>
              </a:rPr>
              <a:t>1/2</a:t>
            </a:r>
            <a:r>
              <a:rPr lang="en-US" sz="2400" dirty="0">
                <a:latin typeface="Athelas" panose="02000503000000020003" pitchFamily="2" charset="77"/>
              </a:rPr>
              <a:t>hr</a:t>
            </a:r>
          </a:p>
          <a:p>
            <a:pPr lvl="2"/>
            <a:r>
              <a:rPr lang="en-US" sz="2400" dirty="0">
                <a:latin typeface="Athelas" panose="02000503000000020003" pitchFamily="2" charset="77"/>
              </a:rPr>
              <a:t>24 </a:t>
            </a:r>
            <a:r>
              <a:rPr lang="en-US" sz="2400" dirty="0" err="1">
                <a:latin typeface="Athelas" panose="02000503000000020003" pitchFamily="2" charset="77"/>
              </a:rPr>
              <a:t>hrs</a:t>
            </a:r>
            <a:r>
              <a:rPr lang="en-US" sz="2400" dirty="0">
                <a:latin typeface="Athelas" panose="02000503000000020003" pitchFamily="2" charset="77"/>
              </a:rPr>
              <a:t> or longer</a:t>
            </a:r>
          </a:p>
          <a:p>
            <a:pPr lvl="4"/>
            <a:r>
              <a:rPr lang="en-US" sz="2400" dirty="0">
                <a:latin typeface="Athelas" panose="02000503000000020003" pitchFamily="2" charset="77"/>
              </a:rPr>
              <a:t>Regular meals/snack can be recovery nutrition</a:t>
            </a:r>
          </a:p>
          <a:p>
            <a:pPr lvl="4"/>
            <a:r>
              <a:rPr lang="en-US" sz="2400" dirty="0">
                <a:latin typeface="Athelas" panose="02000503000000020003" pitchFamily="2" charset="77"/>
              </a:rPr>
              <a:t>Can split recovery </a:t>
            </a:r>
            <a:r>
              <a:rPr lang="en-US" sz="2400" dirty="0">
                <a:solidFill>
                  <a:schemeClr val="bg1"/>
                </a:solidFill>
                <a:latin typeface="Athelas" panose="02000503000000020003" pitchFamily="2" charset="77"/>
              </a:rPr>
              <a:t>by having small snack right after and then eat next main meal</a:t>
            </a:r>
          </a:p>
        </p:txBody>
      </p:sp>
      <p:pic>
        <p:nvPicPr>
          <p:cNvPr id="4" name="Picture 3" descr="A close up of a logo&#10;&#10;Description generated with very high confidence">
            <a:extLst>
              <a:ext uri="{FF2B5EF4-FFF2-40B4-BE49-F238E27FC236}">
                <a16:creationId xmlns:a16="http://schemas.microsoft.com/office/drawing/2014/main" id="{51488374-1CB4-6143-B0D7-3ECBEC2F8F0D}"/>
              </a:ext>
            </a:extLst>
          </p:cNvPr>
          <p:cNvPicPr>
            <a:picLocks noChangeAspect="1"/>
          </p:cNvPicPr>
          <p:nvPr/>
        </p:nvPicPr>
        <p:blipFill>
          <a:blip r:embed="rId3"/>
          <a:stretch>
            <a:fillRect/>
          </a:stretch>
        </p:blipFill>
        <p:spPr>
          <a:xfrm>
            <a:off x="9455034" y="171277"/>
            <a:ext cx="2736966" cy="1019519"/>
          </a:xfrm>
          <a:prstGeom prst="rect">
            <a:avLst/>
          </a:prstGeom>
        </p:spPr>
      </p:pic>
    </p:spTree>
    <p:extLst>
      <p:ext uri="{BB962C8B-B14F-4D97-AF65-F5344CB8AC3E}">
        <p14:creationId xmlns:p14="http://schemas.microsoft.com/office/powerpoint/2010/main" val="296670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7EE13-781C-EC4A-B515-3A84FB9C9409}"/>
              </a:ext>
            </a:extLst>
          </p:cNvPr>
          <p:cNvSpPr>
            <a:spLocks noGrp="1"/>
          </p:cNvSpPr>
          <p:nvPr>
            <p:ph type="title"/>
          </p:nvPr>
        </p:nvSpPr>
        <p:spPr/>
        <p:txBody>
          <a:bodyPr>
            <a:normAutofit/>
          </a:bodyPr>
          <a:lstStyle/>
          <a:p>
            <a:r>
              <a:rPr lang="en-US" sz="5400" b="1">
                <a:latin typeface="Athelas" panose="02000503000000020003" pitchFamily="2" charset="77"/>
              </a:rPr>
              <a:t>Recovery Targets</a:t>
            </a:r>
          </a:p>
        </p:txBody>
      </p:sp>
      <p:sp>
        <p:nvSpPr>
          <p:cNvPr id="5" name="Content Placeholder 4">
            <a:extLst>
              <a:ext uri="{FF2B5EF4-FFF2-40B4-BE49-F238E27FC236}">
                <a16:creationId xmlns:a16="http://schemas.microsoft.com/office/drawing/2014/main" id="{1450220B-2E09-8646-8376-96532E52005F}"/>
              </a:ext>
            </a:extLst>
          </p:cNvPr>
          <p:cNvSpPr>
            <a:spLocks noGrp="1"/>
          </p:cNvSpPr>
          <p:nvPr>
            <p:ph sz="half" idx="1"/>
          </p:nvPr>
        </p:nvSpPr>
        <p:spPr/>
        <p:txBody>
          <a:bodyPr vert="horz" lIns="91440" tIns="45720" rIns="91440" bIns="45720" rtlCol="0" anchor="t">
            <a:normAutofit/>
          </a:bodyPr>
          <a:lstStyle/>
          <a:p>
            <a:pPr marL="0" indent="0">
              <a:buNone/>
            </a:pPr>
            <a:r>
              <a:rPr lang="en-US" b="1">
                <a:latin typeface="Athelas" panose="02000503000000020003" pitchFamily="2" charset="77"/>
              </a:rPr>
              <a:t>Carbohydrates</a:t>
            </a:r>
          </a:p>
          <a:p>
            <a:pPr marL="742950" lvl="1" indent="-285750"/>
            <a:r>
              <a:rPr lang="en-US">
                <a:latin typeface="Athelas"/>
              </a:rPr>
              <a:t>1-1.2 g/kg/</a:t>
            </a:r>
            <a:r>
              <a:rPr lang="en-US" err="1">
                <a:latin typeface="Athelas"/>
              </a:rPr>
              <a:t>hr</a:t>
            </a:r>
            <a:r>
              <a:rPr lang="en-US">
                <a:latin typeface="Athelas"/>
              </a:rPr>
              <a:t>, first 1 </a:t>
            </a:r>
            <a:r>
              <a:rPr lang="en-US" err="1">
                <a:latin typeface="Athelas"/>
              </a:rPr>
              <a:t>hr</a:t>
            </a:r>
            <a:r>
              <a:rPr lang="en-US">
                <a:latin typeface="Athelas"/>
              </a:rPr>
              <a:t> </a:t>
            </a:r>
            <a:endParaRPr lang="en-US">
              <a:latin typeface="Athelas" panose="02000503000000020003" pitchFamily="2" charset="77"/>
            </a:endParaRPr>
          </a:p>
          <a:p>
            <a:pPr marL="742950" lvl="1" indent="-285750"/>
            <a:r>
              <a:rPr lang="en-US">
                <a:latin typeface="Athelas" panose="02000503000000020003" pitchFamily="2" charset="77"/>
              </a:rPr>
              <a:t>Soon after exercise</a:t>
            </a:r>
          </a:p>
          <a:p>
            <a:endParaRPr lang="en-US">
              <a:latin typeface="Athelas" panose="02000503000000020003" pitchFamily="2" charset="77"/>
            </a:endParaRPr>
          </a:p>
          <a:p>
            <a:endParaRPr lang="en-US">
              <a:latin typeface="Athelas" panose="02000503000000020003" pitchFamily="2" charset="77"/>
            </a:endParaRPr>
          </a:p>
          <a:p>
            <a:pPr marL="0" indent="0">
              <a:buNone/>
            </a:pPr>
            <a:r>
              <a:rPr lang="en-US" b="1">
                <a:latin typeface="Athelas" panose="02000503000000020003" pitchFamily="2" charset="77"/>
              </a:rPr>
              <a:t>Hydration</a:t>
            </a:r>
          </a:p>
          <a:p>
            <a:pPr lvl="1"/>
            <a:r>
              <a:rPr lang="en-US">
                <a:latin typeface="Athelas" panose="02000503000000020003" pitchFamily="2" charset="77"/>
              </a:rPr>
              <a:t>~125-150% of deficit from exercise in next 2-4 </a:t>
            </a:r>
            <a:r>
              <a:rPr lang="en-US" err="1">
                <a:latin typeface="Athelas" panose="02000503000000020003" pitchFamily="2" charset="77"/>
              </a:rPr>
              <a:t>hrs</a:t>
            </a:r>
            <a:endParaRPr lang="en-US">
              <a:latin typeface="Athelas" panose="02000503000000020003" pitchFamily="2" charset="77"/>
            </a:endParaRPr>
          </a:p>
          <a:p>
            <a:pPr lvl="1"/>
            <a:r>
              <a:rPr lang="en-US">
                <a:latin typeface="Athelas" panose="02000503000000020003" pitchFamily="2" charset="77"/>
              </a:rPr>
              <a:t>Replace electrolytes </a:t>
            </a:r>
          </a:p>
          <a:p>
            <a:pPr lvl="2"/>
            <a:r>
              <a:rPr lang="en-US">
                <a:latin typeface="Athelas" panose="02000503000000020003" pitchFamily="2" charset="77"/>
              </a:rPr>
              <a:t>Added electrolytes or salt-rich foods</a:t>
            </a:r>
          </a:p>
        </p:txBody>
      </p:sp>
      <p:sp>
        <p:nvSpPr>
          <p:cNvPr id="6" name="Content Placeholder 5">
            <a:extLst>
              <a:ext uri="{FF2B5EF4-FFF2-40B4-BE49-F238E27FC236}">
                <a16:creationId xmlns:a16="http://schemas.microsoft.com/office/drawing/2014/main" id="{FBDDAB29-2209-5547-A43E-B4C565F804D8}"/>
              </a:ext>
            </a:extLst>
          </p:cNvPr>
          <p:cNvSpPr>
            <a:spLocks noGrp="1"/>
          </p:cNvSpPr>
          <p:nvPr>
            <p:ph sz="half" idx="2"/>
          </p:nvPr>
        </p:nvSpPr>
        <p:spPr/>
        <p:txBody>
          <a:bodyPr vert="horz" lIns="91440" tIns="45720" rIns="91440" bIns="45720" rtlCol="0" anchor="t">
            <a:normAutofit/>
          </a:bodyPr>
          <a:lstStyle/>
          <a:p>
            <a:pPr marL="0" indent="0">
              <a:buNone/>
            </a:pPr>
            <a:r>
              <a:rPr lang="en-US" b="1">
                <a:latin typeface="Athelas" panose="02000503000000020003" pitchFamily="2" charset="77"/>
              </a:rPr>
              <a:t>Protein</a:t>
            </a:r>
          </a:p>
          <a:p>
            <a:pPr marL="742950" lvl="1" indent="-285750"/>
            <a:r>
              <a:rPr lang="en-US">
                <a:latin typeface="Athelas"/>
              </a:rPr>
              <a:t>20-35g </a:t>
            </a:r>
            <a:endParaRPr lang="en-US">
              <a:latin typeface="Athelas" panose="02000503000000020003" pitchFamily="2" charset="77"/>
            </a:endParaRPr>
          </a:p>
          <a:p>
            <a:pPr marL="742950" lvl="1" indent="-285750"/>
            <a:r>
              <a:rPr lang="en-US">
                <a:latin typeface="Athelas" panose="02000503000000020003" pitchFamily="2" charset="77"/>
              </a:rPr>
              <a:t>Soon after exercise </a:t>
            </a:r>
          </a:p>
          <a:p>
            <a:pPr marL="742950" lvl="1" indent="-285750"/>
            <a:r>
              <a:rPr lang="en-US">
                <a:latin typeface="Athelas"/>
              </a:rPr>
              <a:t>Consider the quality and AA's</a:t>
            </a:r>
            <a:endParaRPr lang="en-US">
              <a:latin typeface="Athelas" panose="02000503000000020003" pitchFamily="2" charset="77"/>
            </a:endParaRPr>
          </a:p>
          <a:p>
            <a:pPr marL="742950" lvl="1" indent="-285750"/>
            <a:endParaRPr lang="en-US">
              <a:latin typeface="Athelas" panose="02000503000000020003" pitchFamily="2" charset="77"/>
            </a:endParaRPr>
          </a:p>
          <a:p>
            <a:pPr marL="457200" lvl="1" indent="0" algn="ctr">
              <a:buNone/>
            </a:pPr>
            <a:r>
              <a:rPr lang="en-US">
                <a:latin typeface="Athelas"/>
              </a:rPr>
              <a:t>Remember optimal protein is 20-35g every  3-4 </a:t>
            </a:r>
            <a:r>
              <a:rPr lang="en-US" err="1">
                <a:latin typeface="Athelas"/>
              </a:rPr>
              <a:t>hrs</a:t>
            </a:r>
            <a:endParaRPr lang="en-US">
              <a:latin typeface="Athelas"/>
            </a:endParaRPr>
          </a:p>
          <a:p>
            <a:pPr marL="0" indent="0">
              <a:buNone/>
            </a:pPr>
            <a:endParaRPr lang="en-US"/>
          </a:p>
        </p:txBody>
      </p:sp>
      <p:cxnSp>
        <p:nvCxnSpPr>
          <p:cNvPr id="8" name="Straight Connector 7">
            <a:extLst>
              <a:ext uri="{FF2B5EF4-FFF2-40B4-BE49-F238E27FC236}">
                <a16:creationId xmlns:a16="http://schemas.microsoft.com/office/drawing/2014/main" id="{FEFD2C80-8A13-A447-8310-8F6C3E956D16}"/>
              </a:ext>
            </a:extLst>
          </p:cNvPr>
          <p:cNvCxnSpPr/>
          <p:nvPr/>
        </p:nvCxnSpPr>
        <p:spPr>
          <a:xfrm>
            <a:off x="11353800" y="642026"/>
            <a:ext cx="0" cy="5797685"/>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2" name="Picture 5" descr="A close up of a logo&#10;&#10;Description generated with very high confidence">
            <a:extLst>
              <a:ext uri="{FF2B5EF4-FFF2-40B4-BE49-F238E27FC236}">
                <a16:creationId xmlns:a16="http://schemas.microsoft.com/office/drawing/2014/main" id="{E0C84FCB-6145-40EA-81F6-7010B901FA22}"/>
              </a:ext>
            </a:extLst>
          </p:cNvPr>
          <p:cNvPicPr>
            <a:picLocks noChangeAspect="1"/>
          </p:cNvPicPr>
          <p:nvPr/>
        </p:nvPicPr>
        <p:blipFill>
          <a:blip r:embed="rId3"/>
          <a:stretch>
            <a:fillRect/>
          </a:stretch>
        </p:blipFill>
        <p:spPr>
          <a:xfrm>
            <a:off x="9448800" y="-6357"/>
            <a:ext cx="2743200" cy="1024097"/>
          </a:xfrm>
          <a:prstGeom prst="rect">
            <a:avLst/>
          </a:prstGeom>
        </p:spPr>
      </p:pic>
    </p:spTree>
    <p:extLst>
      <p:ext uri="{BB962C8B-B14F-4D97-AF65-F5344CB8AC3E}">
        <p14:creationId xmlns:p14="http://schemas.microsoft.com/office/powerpoint/2010/main" val="99193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1F40-EEBD-CC47-ADFC-B7AB93D1616D}"/>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EB317B09-5CE3-8D42-858B-63FBDD1AFD80}"/>
              </a:ext>
            </a:extLst>
          </p:cNvPr>
          <p:cNvPicPr>
            <a:picLocks noGrp="1" noChangeAspect="1"/>
          </p:cNvPicPr>
          <p:nvPr>
            <p:ph idx="1"/>
          </p:nvPr>
        </p:nvPicPr>
        <p:blipFill>
          <a:blip r:embed="rId2"/>
          <a:stretch>
            <a:fillRect/>
          </a:stretch>
        </p:blipFill>
        <p:spPr>
          <a:xfrm>
            <a:off x="320806" y="236156"/>
            <a:ext cx="11550387" cy="6621844"/>
          </a:xfrm>
        </p:spPr>
      </p:pic>
    </p:spTree>
    <p:extLst>
      <p:ext uri="{BB962C8B-B14F-4D97-AF65-F5344CB8AC3E}">
        <p14:creationId xmlns:p14="http://schemas.microsoft.com/office/powerpoint/2010/main" val="88151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995F74-316E-344C-A368-F5791C66A1AF}"/>
              </a:ext>
            </a:extLst>
          </p:cNvPr>
          <p:cNvSpPr>
            <a:spLocks noGrp="1"/>
          </p:cNvSpPr>
          <p:nvPr>
            <p:ph type="title"/>
          </p:nvPr>
        </p:nvSpPr>
        <p:spPr>
          <a:xfrm>
            <a:off x="311285" y="365125"/>
            <a:ext cx="11042515" cy="938381"/>
          </a:xfrm>
        </p:spPr>
        <p:txBody>
          <a:bodyPr/>
          <a:lstStyle/>
          <a:p>
            <a:r>
              <a:rPr lang="en-US" b="1">
                <a:latin typeface="Athelas" panose="02000503000000020003" pitchFamily="2" charset="77"/>
              </a:rPr>
              <a:t>Proactive Refueling</a:t>
            </a:r>
          </a:p>
        </p:txBody>
      </p:sp>
      <p:sp>
        <p:nvSpPr>
          <p:cNvPr id="5" name="Content Placeholder 4">
            <a:extLst>
              <a:ext uri="{FF2B5EF4-FFF2-40B4-BE49-F238E27FC236}">
                <a16:creationId xmlns:a16="http://schemas.microsoft.com/office/drawing/2014/main" id="{95367384-A74F-4449-942D-4F8EAA74D3B5}"/>
              </a:ext>
            </a:extLst>
          </p:cNvPr>
          <p:cNvSpPr>
            <a:spLocks noGrp="1"/>
          </p:cNvSpPr>
          <p:nvPr>
            <p:ph sz="half" idx="1"/>
          </p:nvPr>
        </p:nvSpPr>
        <p:spPr>
          <a:xfrm>
            <a:off x="505838" y="1303506"/>
            <a:ext cx="5513962" cy="5408579"/>
          </a:xfrm>
        </p:spPr>
        <p:txBody>
          <a:bodyPr>
            <a:noAutofit/>
          </a:bodyPr>
          <a:lstStyle/>
          <a:p>
            <a:pPr marL="0" indent="0">
              <a:spcBef>
                <a:spcPts val="0"/>
              </a:spcBef>
              <a:buNone/>
            </a:pPr>
            <a:r>
              <a:rPr lang="en-US" sz="1800" b="1">
                <a:latin typeface="Athelas" panose="02000503000000020003" pitchFamily="2" charset="77"/>
              </a:rPr>
              <a:t>Carbohydrate-rich selections include:</a:t>
            </a:r>
          </a:p>
          <a:p>
            <a:pPr>
              <a:lnSpc>
                <a:spcPct val="120000"/>
              </a:lnSpc>
              <a:spcBef>
                <a:spcPts val="0"/>
              </a:spcBef>
            </a:pPr>
            <a:r>
              <a:rPr lang="en-US" sz="1800">
                <a:latin typeface="Athelas" panose="02000503000000020003" pitchFamily="2" charset="77"/>
              </a:rPr>
              <a:t> breads (including rolls, wraps, bagels, muffins)</a:t>
            </a:r>
          </a:p>
          <a:p>
            <a:pPr>
              <a:lnSpc>
                <a:spcPct val="120000"/>
              </a:lnSpc>
              <a:spcBef>
                <a:spcPts val="0"/>
              </a:spcBef>
            </a:pPr>
            <a:r>
              <a:rPr lang="en-US" sz="1800">
                <a:latin typeface="Athelas" panose="02000503000000020003" pitchFamily="2" charset="77"/>
              </a:rPr>
              <a:t> cereals (porridge, packaged cereals and muesli)</a:t>
            </a:r>
          </a:p>
          <a:p>
            <a:pPr>
              <a:lnSpc>
                <a:spcPct val="120000"/>
              </a:lnSpc>
              <a:spcBef>
                <a:spcPts val="0"/>
              </a:spcBef>
            </a:pPr>
            <a:r>
              <a:rPr lang="en-US" sz="1800">
                <a:latin typeface="Athelas" panose="02000503000000020003" pitchFamily="2" charset="77"/>
              </a:rPr>
              <a:t> grains (rice, pasta, noodles, quinoa and couscous)</a:t>
            </a:r>
          </a:p>
          <a:p>
            <a:pPr>
              <a:lnSpc>
                <a:spcPct val="120000"/>
              </a:lnSpc>
              <a:spcBef>
                <a:spcPts val="0"/>
              </a:spcBef>
            </a:pPr>
            <a:r>
              <a:rPr lang="en-US" sz="1800">
                <a:latin typeface="Athelas" panose="02000503000000020003" pitchFamily="2" charset="77"/>
              </a:rPr>
              <a:t> sweetened dairy (flavored milk, flavored yogurt)</a:t>
            </a:r>
          </a:p>
          <a:p>
            <a:pPr>
              <a:lnSpc>
                <a:spcPct val="120000"/>
              </a:lnSpc>
              <a:spcBef>
                <a:spcPts val="0"/>
              </a:spcBef>
            </a:pPr>
            <a:r>
              <a:rPr lang="en-US" sz="1800">
                <a:latin typeface="Athelas" panose="02000503000000020003" pitchFamily="2" charset="77"/>
              </a:rPr>
              <a:t> fruits, starchy vegetables (potatoes) and legumes </a:t>
            </a:r>
          </a:p>
          <a:p>
            <a:pPr>
              <a:lnSpc>
                <a:spcPct val="100000"/>
              </a:lnSpc>
              <a:spcBef>
                <a:spcPts val="0"/>
              </a:spcBef>
            </a:pPr>
            <a:endParaRPr lang="en-US" sz="1800">
              <a:latin typeface="Athelas" panose="02000503000000020003" pitchFamily="2" charset="77"/>
            </a:endParaRPr>
          </a:p>
          <a:p>
            <a:pPr marL="0" indent="0">
              <a:lnSpc>
                <a:spcPct val="100000"/>
              </a:lnSpc>
              <a:spcBef>
                <a:spcPts val="0"/>
              </a:spcBef>
              <a:buNone/>
            </a:pPr>
            <a:r>
              <a:rPr lang="en-US" sz="1800" b="1">
                <a:latin typeface="Athelas" panose="02000503000000020003" pitchFamily="2" charset="77"/>
              </a:rPr>
              <a:t> Mix and match these items into meals such as:</a:t>
            </a:r>
          </a:p>
          <a:p>
            <a:pPr>
              <a:lnSpc>
                <a:spcPct val="100000"/>
              </a:lnSpc>
              <a:spcBef>
                <a:spcPts val="0"/>
              </a:spcBef>
            </a:pPr>
            <a:r>
              <a:rPr lang="en-US" sz="1800">
                <a:latin typeface="Athelas" panose="02000503000000020003" pitchFamily="2" charset="77"/>
              </a:rPr>
              <a:t>cereal with fruit</a:t>
            </a:r>
          </a:p>
          <a:p>
            <a:pPr>
              <a:lnSpc>
                <a:spcPct val="100000"/>
              </a:lnSpc>
              <a:spcBef>
                <a:spcPts val="0"/>
              </a:spcBef>
            </a:pPr>
            <a:r>
              <a:rPr lang="en-US" sz="1800">
                <a:latin typeface="Athelas" panose="02000503000000020003" pitchFamily="2" charset="77"/>
              </a:rPr>
              <a:t>sandwiches/rolls/focaccia/wraps/pizza </a:t>
            </a:r>
          </a:p>
          <a:p>
            <a:pPr>
              <a:lnSpc>
                <a:spcPct val="100000"/>
              </a:lnSpc>
              <a:spcBef>
                <a:spcPts val="0"/>
              </a:spcBef>
            </a:pPr>
            <a:r>
              <a:rPr lang="en-US" sz="1800">
                <a:latin typeface="Athelas" panose="02000503000000020003" pitchFamily="2" charset="77"/>
              </a:rPr>
              <a:t>fruit smoothies (blended fruit, milk and yogurt)</a:t>
            </a:r>
          </a:p>
          <a:p>
            <a:pPr>
              <a:lnSpc>
                <a:spcPct val="100000"/>
              </a:lnSpc>
              <a:spcBef>
                <a:spcPts val="0"/>
              </a:spcBef>
            </a:pPr>
            <a:r>
              <a:rPr lang="en-US" sz="1800">
                <a:latin typeface="Athelas" panose="02000503000000020003" pitchFamily="2" charset="77"/>
              </a:rPr>
              <a:t> meals served with grains (curry and rice, pasta with sauce, stir fry with noodles) or where the grain is a major ingredient (pasta bake, risotto, paella)</a:t>
            </a:r>
          </a:p>
          <a:p>
            <a:pPr>
              <a:lnSpc>
                <a:spcPct val="100000"/>
              </a:lnSpc>
              <a:spcBef>
                <a:spcPts val="0"/>
              </a:spcBef>
            </a:pPr>
            <a:endParaRPr lang="en-US" sz="1800">
              <a:latin typeface="Athelas" panose="02000503000000020003" pitchFamily="2" charset="77"/>
            </a:endParaRPr>
          </a:p>
          <a:p>
            <a:pPr marL="0" indent="0">
              <a:lnSpc>
                <a:spcPct val="100000"/>
              </a:lnSpc>
              <a:spcBef>
                <a:spcPts val="0"/>
              </a:spcBef>
              <a:buNone/>
            </a:pPr>
            <a:r>
              <a:rPr lang="en-US" sz="1800" b="1">
                <a:latin typeface="Athelas" panose="02000503000000020003" pitchFamily="2" charset="77"/>
              </a:rPr>
              <a:t>Compact forms of CHO </a:t>
            </a:r>
          </a:p>
          <a:p>
            <a:pPr>
              <a:lnSpc>
                <a:spcPct val="100000"/>
              </a:lnSpc>
              <a:spcBef>
                <a:spcPts val="0"/>
              </a:spcBef>
            </a:pPr>
            <a:r>
              <a:rPr lang="en-US" sz="1800">
                <a:latin typeface="Athelas" panose="02000503000000020003" pitchFamily="2" charset="77"/>
              </a:rPr>
              <a:t>sports drinks, liquid meals, gels and bars</a:t>
            </a:r>
          </a:p>
          <a:p>
            <a:pPr>
              <a:lnSpc>
                <a:spcPct val="100000"/>
              </a:lnSpc>
              <a:spcBef>
                <a:spcPts val="0"/>
              </a:spcBef>
            </a:pPr>
            <a:r>
              <a:rPr lang="en-US" sz="1800">
                <a:latin typeface="Athelas" panose="02000503000000020003" pitchFamily="2" charset="77"/>
              </a:rPr>
              <a:t>jam, honey and other sugary toppings</a:t>
            </a:r>
          </a:p>
          <a:p>
            <a:pPr>
              <a:lnSpc>
                <a:spcPct val="100000"/>
              </a:lnSpc>
              <a:spcBef>
                <a:spcPts val="0"/>
              </a:spcBef>
            </a:pPr>
            <a:r>
              <a:rPr lang="en-US" sz="1800">
                <a:latin typeface="Athelas" panose="02000503000000020003" pitchFamily="2" charset="77"/>
              </a:rPr>
              <a:t>juices and soft drinks</a:t>
            </a:r>
          </a:p>
        </p:txBody>
      </p:sp>
      <p:sp>
        <p:nvSpPr>
          <p:cNvPr id="6" name="Content Placeholder 5">
            <a:extLst>
              <a:ext uri="{FF2B5EF4-FFF2-40B4-BE49-F238E27FC236}">
                <a16:creationId xmlns:a16="http://schemas.microsoft.com/office/drawing/2014/main" id="{CD5FB9F1-4B60-2343-BDC9-234A01FA5A51}"/>
              </a:ext>
            </a:extLst>
          </p:cNvPr>
          <p:cNvSpPr>
            <a:spLocks noGrp="1"/>
          </p:cNvSpPr>
          <p:nvPr>
            <p:ph sz="half" idx="2"/>
          </p:nvPr>
        </p:nvSpPr>
        <p:spPr>
          <a:xfrm>
            <a:off x="5980890" y="145915"/>
            <a:ext cx="6172200" cy="6712085"/>
          </a:xfrm>
        </p:spPr>
        <p:txBody>
          <a:bodyPr vert="horz" lIns="91440" tIns="45720" rIns="91440" bIns="45720" rtlCol="0" anchor="t">
            <a:noAutofit/>
          </a:bodyPr>
          <a:lstStyle/>
          <a:p>
            <a:pPr marL="0" indent="0">
              <a:spcBef>
                <a:spcPts val="0"/>
              </a:spcBef>
              <a:buNone/>
            </a:pPr>
            <a:r>
              <a:rPr lang="en-US" sz="1800" b="1">
                <a:latin typeface="Athelas" panose="02000503000000020003" pitchFamily="2" charset="77"/>
              </a:rPr>
              <a:t>Food sources of high-quality protein (providing ∼10 g protein):</a:t>
            </a:r>
          </a:p>
          <a:p>
            <a:pPr>
              <a:lnSpc>
                <a:spcPct val="100000"/>
              </a:lnSpc>
              <a:spcBef>
                <a:spcPts val="0"/>
              </a:spcBef>
            </a:pPr>
            <a:r>
              <a:rPr lang="en-US" sz="1800">
                <a:latin typeface="Athelas" panose="02000503000000020003" pitchFamily="2" charset="77"/>
              </a:rPr>
              <a:t>  2 small eggs</a:t>
            </a:r>
          </a:p>
          <a:p>
            <a:pPr>
              <a:lnSpc>
                <a:spcPct val="100000"/>
              </a:lnSpc>
              <a:spcBef>
                <a:spcPts val="0"/>
              </a:spcBef>
            </a:pPr>
            <a:r>
              <a:rPr lang="en-US" sz="1800">
                <a:latin typeface="Athelas" panose="02000503000000020003" pitchFamily="2" charset="77"/>
              </a:rPr>
              <a:t>  25 g skim milk powder</a:t>
            </a:r>
          </a:p>
          <a:p>
            <a:pPr>
              <a:lnSpc>
                <a:spcPct val="100000"/>
              </a:lnSpc>
              <a:spcBef>
                <a:spcPts val="0"/>
              </a:spcBef>
            </a:pPr>
            <a:r>
              <a:rPr lang="en-US" sz="1800">
                <a:latin typeface="Athelas" panose="02000503000000020003" pitchFamily="2" charset="77"/>
              </a:rPr>
              <a:t> 300 mL milk (full fat, reduced fat, skim)</a:t>
            </a:r>
          </a:p>
          <a:p>
            <a:pPr>
              <a:lnSpc>
                <a:spcPct val="100000"/>
              </a:lnSpc>
              <a:spcBef>
                <a:spcPts val="0"/>
              </a:spcBef>
            </a:pPr>
            <a:r>
              <a:rPr lang="en-US" sz="1800">
                <a:latin typeface="Athelas" panose="02000503000000020003" pitchFamily="2" charset="77"/>
              </a:rPr>
              <a:t> 30 g (1.5 slices) of reduced fat cheese</a:t>
            </a:r>
          </a:p>
          <a:p>
            <a:pPr>
              <a:lnSpc>
                <a:spcPct val="100000"/>
              </a:lnSpc>
              <a:spcBef>
                <a:spcPts val="0"/>
              </a:spcBef>
            </a:pPr>
            <a:r>
              <a:rPr lang="en-US" sz="1800">
                <a:latin typeface="Athelas" panose="02000503000000020003" pitchFamily="2" charset="77"/>
              </a:rPr>
              <a:t>  70 g cottage cheese</a:t>
            </a:r>
          </a:p>
          <a:p>
            <a:pPr>
              <a:lnSpc>
                <a:spcPct val="100000"/>
              </a:lnSpc>
              <a:spcBef>
                <a:spcPts val="0"/>
              </a:spcBef>
            </a:pPr>
            <a:r>
              <a:rPr lang="en-US" sz="1800">
                <a:latin typeface="Athelas"/>
              </a:rPr>
              <a:t>  200 g low-fat fruit yogurt</a:t>
            </a:r>
          </a:p>
          <a:p>
            <a:pPr>
              <a:lnSpc>
                <a:spcPct val="100000"/>
              </a:lnSpc>
              <a:spcBef>
                <a:spcPts val="0"/>
              </a:spcBef>
            </a:pPr>
            <a:r>
              <a:rPr lang="en-US" sz="1800">
                <a:latin typeface="Athelas" panose="02000503000000020003" pitchFamily="2" charset="77"/>
              </a:rPr>
              <a:t>35 g lean beef, lamb or pork (cooked weight)</a:t>
            </a:r>
          </a:p>
          <a:p>
            <a:pPr>
              <a:lnSpc>
                <a:spcPct val="100000"/>
              </a:lnSpc>
              <a:spcBef>
                <a:spcPts val="0"/>
              </a:spcBef>
            </a:pPr>
            <a:r>
              <a:rPr lang="en-US" sz="1800">
                <a:latin typeface="Athelas" panose="02000503000000020003" pitchFamily="2" charset="77"/>
              </a:rPr>
              <a:t>  40 g lean chicken (cooked weight)</a:t>
            </a:r>
          </a:p>
          <a:p>
            <a:pPr>
              <a:lnSpc>
                <a:spcPct val="100000"/>
              </a:lnSpc>
              <a:spcBef>
                <a:spcPts val="0"/>
              </a:spcBef>
            </a:pPr>
            <a:r>
              <a:rPr lang="en-US" sz="1800">
                <a:latin typeface="Athelas" panose="02000503000000020003" pitchFamily="2" charset="77"/>
              </a:rPr>
              <a:t>  50 g grilled fish or canned tuna/salmon</a:t>
            </a:r>
          </a:p>
          <a:p>
            <a:pPr>
              <a:lnSpc>
                <a:spcPct val="100000"/>
              </a:lnSpc>
              <a:spcBef>
                <a:spcPts val="0"/>
              </a:spcBef>
            </a:pPr>
            <a:r>
              <a:rPr lang="en-US" sz="1800">
                <a:latin typeface="Athelas" panose="02000503000000020003" pitchFamily="2" charset="77"/>
              </a:rPr>
              <a:t>  120 g tofu or soy ground</a:t>
            </a:r>
          </a:p>
          <a:p>
            <a:pPr>
              <a:lnSpc>
                <a:spcPct val="100000"/>
              </a:lnSpc>
              <a:spcBef>
                <a:spcPts val="0"/>
              </a:spcBef>
            </a:pPr>
            <a:r>
              <a:rPr lang="en-US" sz="1800">
                <a:latin typeface="Athelas" panose="02000503000000020003" pitchFamily="2" charset="77"/>
              </a:rPr>
              <a:t>  400 mL soy milk</a:t>
            </a:r>
          </a:p>
          <a:p>
            <a:pPr>
              <a:lnSpc>
                <a:spcPct val="100000"/>
              </a:lnSpc>
              <a:spcBef>
                <a:spcPts val="0"/>
              </a:spcBef>
            </a:pPr>
            <a:endParaRPr lang="en-US" sz="1800">
              <a:latin typeface="Athelas" panose="02000503000000020003" pitchFamily="2" charset="77"/>
            </a:endParaRPr>
          </a:p>
          <a:p>
            <a:pPr marL="0" indent="0">
              <a:spcBef>
                <a:spcPts val="0"/>
              </a:spcBef>
              <a:buNone/>
            </a:pPr>
            <a:r>
              <a:rPr lang="en-US" sz="1800" b="1">
                <a:latin typeface="Athelas" panose="02000503000000020003" pitchFamily="2" charset="77"/>
              </a:rPr>
              <a:t>Sports foods/supplements providing 10 g protein include:</a:t>
            </a:r>
          </a:p>
          <a:p>
            <a:pPr>
              <a:lnSpc>
                <a:spcPct val="100000"/>
              </a:lnSpc>
              <a:spcBef>
                <a:spcPts val="0"/>
              </a:spcBef>
            </a:pPr>
            <a:r>
              <a:rPr lang="en-US" sz="1800">
                <a:latin typeface="Athelas" panose="02000503000000020003" pitchFamily="2" charset="77"/>
              </a:rPr>
              <a:t>    15–20 g high-protein powder or protein hydrolysate</a:t>
            </a:r>
          </a:p>
          <a:p>
            <a:pPr>
              <a:lnSpc>
                <a:spcPct val="100000"/>
              </a:lnSpc>
              <a:spcBef>
                <a:spcPts val="0"/>
              </a:spcBef>
            </a:pPr>
            <a:r>
              <a:rPr lang="en-US" sz="1800">
                <a:latin typeface="Athelas" panose="02000503000000020003" pitchFamily="2" charset="77"/>
              </a:rPr>
              <a:t>    120–150 mL liquid meal supplement</a:t>
            </a:r>
          </a:p>
          <a:p>
            <a:pPr>
              <a:lnSpc>
                <a:spcPct val="100000"/>
              </a:lnSpc>
              <a:spcBef>
                <a:spcPts val="0"/>
              </a:spcBef>
            </a:pPr>
            <a:r>
              <a:rPr lang="en-US" sz="1800">
                <a:latin typeface="Athelas" panose="02000503000000020003" pitchFamily="2" charset="77"/>
              </a:rPr>
              <a:t>    20–30 g high-protein sports bar</a:t>
            </a:r>
          </a:p>
          <a:p>
            <a:pPr>
              <a:lnSpc>
                <a:spcPct val="100000"/>
              </a:lnSpc>
              <a:spcBef>
                <a:spcPts val="0"/>
              </a:spcBef>
            </a:pPr>
            <a:endParaRPr lang="en-US" sz="1800">
              <a:latin typeface="Athelas" panose="02000503000000020003" pitchFamily="2" charset="77"/>
            </a:endParaRPr>
          </a:p>
          <a:p>
            <a:pPr marL="0" indent="0">
              <a:spcBef>
                <a:spcPts val="0"/>
              </a:spcBef>
              <a:buNone/>
            </a:pPr>
            <a:r>
              <a:rPr lang="en-US" sz="1800" b="1">
                <a:latin typeface="Athelas" panose="02000503000000020003" pitchFamily="2" charset="77"/>
              </a:rPr>
              <a:t>Rapidly digested protein sources (liquid based, high in whey) that are particularly suitable for a post-exercise protein boost include:</a:t>
            </a:r>
          </a:p>
          <a:p>
            <a:pPr>
              <a:lnSpc>
                <a:spcPct val="100000"/>
              </a:lnSpc>
              <a:spcBef>
                <a:spcPts val="0"/>
              </a:spcBef>
            </a:pPr>
            <a:r>
              <a:rPr lang="en-US" sz="1800">
                <a:latin typeface="Athelas" panose="02000503000000020003" pitchFamily="2" charset="77"/>
              </a:rPr>
              <a:t> milk, flavored milk, milk shakes, smoothies, yogurt</a:t>
            </a:r>
          </a:p>
          <a:p>
            <a:pPr>
              <a:lnSpc>
                <a:spcPct val="100000"/>
              </a:lnSpc>
              <a:spcBef>
                <a:spcPts val="0"/>
              </a:spcBef>
            </a:pPr>
            <a:r>
              <a:rPr lang="en-US" sz="1800">
                <a:latin typeface="Athelas" panose="02000503000000020003" pitchFamily="2" charset="77"/>
              </a:rPr>
              <a:t> whey-based protein drinks or liquid meal supplements</a:t>
            </a:r>
          </a:p>
        </p:txBody>
      </p:sp>
    </p:spTree>
    <p:extLst>
      <p:ext uri="{BB962C8B-B14F-4D97-AF65-F5344CB8AC3E}">
        <p14:creationId xmlns:p14="http://schemas.microsoft.com/office/powerpoint/2010/main" val="77055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device&#10;&#10;Description automatically generated">
            <a:extLst>
              <a:ext uri="{FF2B5EF4-FFF2-40B4-BE49-F238E27FC236}">
                <a16:creationId xmlns:a16="http://schemas.microsoft.com/office/drawing/2014/main" id="{FE24926E-054C-1044-817F-5E1A55D40F39}"/>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D970077A-E549-AA40-A1C8-BE015F061729}"/>
              </a:ext>
            </a:extLst>
          </p:cNvPr>
          <p:cNvSpPr txBox="1"/>
          <p:nvPr/>
        </p:nvSpPr>
        <p:spPr>
          <a:xfrm>
            <a:off x="466165" y="5647765"/>
            <a:ext cx="1523999" cy="584775"/>
          </a:xfrm>
          <a:prstGeom prst="rect">
            <a:avLst/>
          </a:prstGeom>
          <a:solidFill>
            <a:schemeClr val="bg1"/>
          </a:solidFill>
        </p:spPr>
        <p:txBody>
          <a:bodyPr wrap="square" rtlCol="0">
            <a:spAutoFit/>
          </a:bodyPr>
          <a:lstStyle/>
          <a:p>
            <a:pPr algn="ctr"/>
            <a:endParaRPr lang="en-US" sz="3200" b="1" dirty="0">
              <a:latin typeface="Athelas" panose="02000503000000020003" pitchFamily="2" charset="77"/>
            </a:endParaRPr>
          </a:p>
        </p:txBody>
      </p:sp>
      <p:sp>
        <p:nvSpPr>
          <p:cNvPr id="7" name="TextBox 6">
            <a:extLst>
              <a:ext uri="{FF2B5EF4-FFF2-40B4-BE49-F238E27FC236}">
                <a16:creationId xmlns:a16="http://schemas.microsoft.com/office/drawing/2014/main" id="{4D1009D2-5ACD-484B-B3E7-D90063BDDB11}"/>
              </a:ext>
            </a:extLst>
          </p:cNvPr>
          <p:cNvSpPr txBox="1"/>
          <p:nvPr/>
        </p:nvSpPr>
        <p:spPr>
          <a:xfrm>
            <a:off x="2456309" y="5689141"/>
            <a:ext cx="1523999" cy="584775"/>
          </a:xfrm>
          <a:prstGeom prst="rect">
            <a:avLst/>
          </a:prstGeom>
          <a:solidFill>
            <a:schemeClr val="bg1"/>
          </a:solidFill>
        </p:spPr>
        <p:txBody>
          <a:bodyPr wrap="square" rtlCol="0">
            <a:spAutoFit/>
          </a:bodyPr>
          <a:lstStyle/>
          <a:p>
            <a:pPr algn="ctr"/>
            <a:endParaRPr lang="en-US" sz="3200" b="1" dirty="0">
              <a:latin typeface="Athelas" panose="02000503000000020003" pitchFamily="2" charset="77"/>
            </a:endParaRPr>
          </a:p>
        </p:txBody>
      </p:sp>
      <p:sp>
        <p:nvSpPr>
          <p:cNvPr id="8" name="TextBox 7">
            <a:extLst>
              <a:ext uri="{FF2B5EF4-FFF2-40B4-BE49-F238E27FC236}">
                <a16:creationId xmlns:a16="http://schemas.microsoft.com/office/drawing/2014/main" id="{0B5761EC-7879-E047-B066-E412CA0924B7}"/>
              </a:ext>
            </a:extLst>
          </p:cNvPr>
          <p:cNvSpPr txBox="1"/>
          <p:nvPr/>
        </p:nvSpPr>
        <p:spPr>
          <a:xfrm>
            <a:off x="4446453" y="5689141"/>
            <a:ext cx="1523999" cy="584775"/>
          </a:xfrm>
          <a:prstGeom prst="rect">
            <a:avLst/>
          </a:prstGeom>
          <a:solidFill>
            <a:schemeClr val="bg1"/>
          </a:solidFill>
        </p:spPr>
        <p:txBody>
          <a:bodyPr wrap="square" rtlCol="0">
            <a:spAutoFit/>
          </a:bodyPr>
          <a:lstStyle/>
          <a:p>
            <a:pPr algn="ctr"/>
            <a:endParaRPr lang="en-US" sz="3200" b="1" dirty="0">
              <a:latin typeface="Athelas" panose="02000503000000020003" pitchFamily="2" charset="77"/>
            </a:endParaRPr>
          </a:p>
        </p:txBody>
      </p:sp>
      <p:sp>
        <p:nvSpPr>
          <p:cNvPr id="9" name="TextBox 8">
            <a:extLst>
              <a:ext uri="{FF2B5EF4-FFF2-40B4-BE49-F238E27FC236}">
                <a16:creationId xmlns:a16="http://schemas.microsoft.com/office/drawing/2014/main" id="{3D320DF5-F9C4-A84E-9381-770437E4AD64}"/>
              </a:ext>
            </a:extLst>
          </p:cNvPr>
          <p:cNvSpPr txBox="1"/>
          <p:nvPr/>
        </p:nvSpPr>
        <p:spPr>
          <a:xfrm>
            <a:off x="6221550" y="5689140"/>
            <a:ext cx="1523999" cy="584775"/>
          </a:xfrm>
          <a:prstGeom prst="rect">
            <a:avLst/>
          </a:prstGeom>
          <a:solidFill>
            <a:schemeClr val="bg1"/>
          </a:solidFill>
        </p:spPr>
        <p:txBody>
          <a:bodyPr wrap="square" rtlCol="0">
            <a:spAutoFit/>
          </a:bodyPr>
          <a:lstStyle/>
          <a:p>
            <a:pPr algn="ctr"/>
            <a:endParaRPr lang="en-US" sz="3200" b="1" dirty="0">
              <a:latin typeface="Athelas" panose="02000503000000020003" pitchFamily="2" charset="77"/>
            </a:endParaRPr>
          </a:p>
        </p:txBody>
      </p:sp>
      <p:sp>
        <p:nvSpPr>
          <p:cNvPr id="10" name="TextBox 9">
            <a:extLst>
              <a:ext uri="{FF2B5EF4-FFF2-40B4-BE49-F238E27FC236}">
                <a16:creationId xmlns:a16="http://schemas.microsoft.com/office/drawing/2014/main" id="{0DCEE356-8920-3E4F-A537-50DD1662785C}"/>
              </a:ext>
            </a:extLst>
          </p:cNvPr>
          <p:cNvSpPr txBox="1"/>
          <p:nvPr/>
        </p:nvSpPr>
        <p:spPr>
          <a:xfrm>
            <a:off x="8184767" y="5753962"/>
            <a:ext cx="1523999" cy="584775"/>
          </a:xfrm>
          <a:prstGeom prst="rect">
            <a:avLst/>
          </a:prstGeom>
          <a:solidFill>
            <a:schemeClr val="bg1"/>
          </a:solidFill>
        </p:spPr>
        <p:txBody>
          <a:bodyPr wrap="square" rtlCol="0">
            <a:spAutoFit/>
          </a:bodyPr>
          <a:lstStyle/>
          <a:p>
            <a:pPr algn="ctr"/>
            <a:endParaRPr lang="en-US" sz="3200" b="1" dirty="0">
              <a:latin typeface="Athelas" panose="02000503000000020003" pitchFamily="2" charset="77"/>
            </a:endParaRPr>
          </a:p>
        </p:txBody>
      </p:sp>
      <p:sp>
        <p:nvSpPr>
          <p:cNvPr id="11" name="TextBox 10">
            <a:extLst>
              <a:ext uri="{FF2B5EF4-FFF2-40B4-BE49-F238E27FC236}">
                <a16:creationId xmlns:a16="http://schemas.microsoft.com/office/drawing/2014/main" id="{D75B405B-2AA7-B84B-8B2D-AEE3861367A5}"/>
              </a:ext>
            </a:extLst>
          </p:cNvPr>
          <p:cNvSpPr txBox="1"/>
          <p:nvPr/>
        </p:nvSpPr>
        <p:spPr>
          <a:xfrm>
            <a:off x="10201838" y="5712587"/>
            <a:ext cx="1523999" cy="584775"/>
          </a:xfrm>
          <a:prstGeom prst="rect">
            <a:avLst/>
          </a:prstGeom>
          <a:solidFill>
            <a:schemeClr val="bg1"/>
          </a:solidFill>
        </p:spPr>
        <p:txBody>
          <a:bodyPr wrap="square" rtlCol="0">
            <a:spAutoFit/>
          </a:bodyPr>
          <a:lstStyle/>
          <a:p>
            <a:pPr algn="ctr"/>
            <a:endParaRPr lang="en-US" sz="3200" b="1" dirty="0">
              <a:latin typeface="Athelas" panose="02000503000000020003" pitchFamily="2" charset="77"/>
            </a:endParaRPr>
          </a:p>
        </p:txBody>
      </p:sp>
      <p:sp>
        <p:nvSpPr>
          <p:cNvPr id="12" name="TextBox 11">
            <a:extLst>
              <a:ext uri="{FF2B5EF4-FFF2-40B4-BE49-F238E27FC236}">
                <a16:creationId xmlns:a16="http://schemas.microsoft.com/office/drawing/2014/main" id="{FA385C2A-636E-2548-BA0F-CF32F9F77512}"/>
              </a:ext>
            </a:extLst>
          </p:cNvPr>
          <p:cNvSpPr txBox="1"/>
          <p:nvPr/>
        </p:nvSpPr>
        <p:spPr>
          <a:xfrm>
            <a:off x="735106" y="519263"/>
            <a:ext cx="6418729" cy="1015663"/>
          </a:xfrm>
          <a:prstGeom prst="rect">
            <a:avLst/>
          </a:prstGeom>
          <a:solidFill>
            <a:schemeClr val="bg1"/>
          </a:solidFill>
        </p:spPr>
        <p:txBody>
          <a:bodyPr wrap="square" rtlCol="0">
            <a:spAutoFit/>
          </a:bodyPr>
          <a:lstStyle/>
          <a:p>
            <a:r>
              <a:rPr lang="en-US" sz="6000" b="1" dirty="0">
                <a:latin typeface="Athelas" panose="02000503000000020003" pitchFamily="2" charset="77"/>
              </a:rPr>
              <a:t>Food is Fuel</a:t>
            </a:r>
          </a:p>
        </p:txBody>
      </p:sp>
      <p:pic>
        <p:nvPicPr>
          <p:cNvPr id="13" name="Picture 12" descr="A close up of a logo&#10;&#10;Description generated with very high confidence">
            <a:extLst>
              <a:ext uri="{FF2B5EF4-FFF2-40B4-BE49-F238E27FC236}">
                <a16:creationId xmlns:a16="http://schemas.microsoft.com/office/drawing/2014/main" id="{0B182233-C81B-4A47-BB25-F8085A45AA90}"/>
              </a:ext>
            </a:extLst>
          </p:cNvPr>
          <p:cNvPicPr>
            <a:picLocks noChangeAspect="1"/>
          </p:cNvPicPr>
          <p:nvPr/>
        </p:nvPicPr>
        <p:blipFill>
          <a:blip r:embed="rId3"/>
          <a:stretch>
            <a:fillRect/>
          </a:stretch>
        </p:blipFill>
        <p:spPr>
          <a:xfrm>
            <a:off x="9577299" y="182681"/>
            <a:ext cx="2455833" cy="914798"/>
          </a:xfrm>
          <a:prstGeom prst="rect">
            <a:avLst/>
          </a:prstGeom>
        </p:spPr>
      </p:pic>
    </p:spTree>
    <p:extLst>
      <p:ext uri="{BB962C8B-B14F-4D97-AF65-F5344CB8AC3E}">
        <p14:creationId xmlns:p14="http://schemas.microsoft.com/office/powerpoint/2010/main" val="601134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60CCDA-73A4-6E49-AF5F-E42425CDB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9382" y="1329718"/>
            <a:ext cx="1268137" cy="105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BA0F8B2-027C-0749-A68A-8B746DBEAD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21" y="1530525"/>
            <a:ext cx="1385848" cy="70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KS2720">
            <a:extLst>
              <a:ext uri="{FF2B5EF4-FFF2-40B4-BE49-F238E27FC236}">
                <a16:creationId xmlns:a16="http://schemas.microsoft.com/office/drawing/2014/main" id="{61FE1E2A-458A-2B4F-BA41-EBD3DDC45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15725">
            <a:off x="1128041" y="4225537"/>
            <a:ext cx="1000919" cy="15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96DAFBB-866C-C14A-B9AB-E9EFDF4B6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1889" y="4515348"/>
            <a:ext cx="1797155" cy="1160963"/>
          </a:xfrm>
          <a:prstGeom prst="rect">
            <a:avLst/>
          </a:prstGeom>
        </p:spPr>
      </p:pic>
      <p:pic>
        <p:nvPicPr>
          <p:cNvPr id="12" name="Picture 11" descr="Peanut Butter Oatmeal | Lisa's Kitchen | Vegetarian ...">
            <a:extLst>
              <a:ext uri="{FF2B5EF4-FFF2-40B4-BE49-F238E27FC236}">
                <a16:creationId xmlns:a16="http://schemas.microsoft.com/office/drawing/2014/main" id="{2FBCAF32-2712-C944-85D1-812DED7C5D1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907412" y="5055465"/>
            <a:ext cx="1863684" cy="1389027"/>
          </a:xfrm>
          <a:prstGeom prst="rect">
            <a:avLst/>
          </a:prstGeom>
        </p:spPr>
      </p:pic>
      <p:pic>
        <p:nvPicPr>
          <p:cNvPr id="14" name="Picture 13">
            <a:extLst>
              <a:ext uri="{FF2B5EF4-FFF2-40B4-BE49-F238E27FC236}">
                <a16:creationId xmlns:a16="http://schemas.microsoft.com/office/drawing/2014/main" id="{1B91E4BF-3FFB-3F44-9B39-A2D6E98F87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4315" y="5654325"/>
            <a:ext cx="1447817" cy="73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12 Make-Ahead Breakfast Recipes Perfect for College ...">
            <a:extLst>
              <a:ext uri="{FF2B5EF4-FFF2-40B4-BE49-F238E27FC236}">
                <a16:creationId xmlns:a16="http://schemas.microsoft.com/office/drawing/2014/main" id="{6143C6EA-2023-ED4F-A3F2-BC6C45DB779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855363" y="1541923"/>
            <a:ext cx="1205199" cy="1807799"/>
          </a:xfrm>
          <a:prstGeom prst="rect">
            <a:avLst/>
          </a:prstGeom>
        </p:spPr>
      </p:pic>
      <p:pic>
        <p:nvPicPr>
          <p:cNvPr id="17" name="Picture 16" descr="The Musings of a Hopeful Pecunious Wordsmith - SittieCates ...">
            <a:extLst>
              <a:ext uri="{FF2B5EF4-FFF2-40B4-BE49-F238E27FC236}">
                <a16:creationId xmlns:a16="http://schemas.microsoft.com/office/drawing/2014/main" id="{C50D8D22-907F-DA41-8FA9-2E3A7051BA5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290302" y="2610432"/>
            <a:ext cx="1631450" cy="1221988"/>
          </a:xfrm>
          <a:prstGeom prst="rect">
            <a:avLst/>
          </a:prstGeom>
        </p:spPr>
      </p:pic>
      <p:pic>
        <p:nvPicPr>
          <p:cNvPr id="19" name="Picture 18">
            <a:extLst>
              <a:ext uri="{FF2B5EF4-FFF2-40B4-BE49-F238E27FC236}">
                <a16:creationId xmlns:a16="http://schemas.microsoft.com/office/drawing/2014/main" id="{FFFD3A2B-2A99-E642-8190-DE64490033E6}"/>
              </a:ext>
            </a:extLst>
          </p:cNvPr>
          <p:cNvPicPr>
            <a:picLocks noChangeAspect="1"/>
          </p:cNvPicPr>
          <p:nvPr/>
        </p:nvPicPr>
        <p:blipFill>
          <a:blip r:embed="rId12"/>
          <a:stretch>
            <a:fillRect/>
          </a:stretch>
        </p:blipFill>
        <p:spPr>
          <a:xfrm>
            <a:off x="3632084" y="2929910"/>
            <a:ext cx="1060803" cy="855876"/>
          </a:xfrm>
          <a:prstGeom prst="rect">
            <a:avLst/>
          </a:prstGeom>
        </p:spPr>
      </p:pic>
      <p:pic>
        <p:nvPicPr>
          <p:cNvPr id="21" name="Picture 20" descr="I 10 cibi che fanno dimagrire, seconda parte - GASTROLABIO">
            <a:extLst>
              <a:ext uri="{FF2B5EF4-FFF2-40B4-BE49-F238E27FC236}">
                <a16:creationId xmlns:a16="http://schemas.microsoft.com/office/drawing/2014/main" id="{0C24DD03-EF8B-0045-BE9E-39E8D4F7890B}"/>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414070" y="1591583"/>
            <a:ext cx="1879077" cy="1426707"/>
          </a:xfrm>
          <a:prstGeom prst="rect">
            <a:avLst/>
          </a:prstGeom>
        </p:spPr>
      </p:pic>
      <p:pic>
        <p:nvPicPr>
          <p:cNvPr id="29" name="Picture 28" descr="Paleo Salt and Pepper Crackers Recipe | Elana's Pantry">
            <a:extLst>
              <a:ext uri="{FF2B5EF4-FFF2-40B4-BE49-F238E27FC236}">
                <a16:creationId xmlns:a16="http://schemas.microsoft.com/office/drawing/2014/main" id="{F6A8D15E-F905-8246-BD3D-A5B20B920DDA}"/>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6961627" y="1414420"/>
            <a:ext cx="1739621" cy="1152688"/>
          </a:xfrm>
          <a:prstGeom prst="rect">
            <a:avLst/>
          </a:prstGeom>
        </p:spPr>
      </p:pic>
      <p:pic>
        <p:nvPicPr>
          <p:cNvPr id="31" name="Picture 30" descr="A close up of a sign&#10;&#10;Description automatically generated">
            <a:extLst>
              <a:ext uri="{FF2B5EF4-FFF2-40B4-BE49-F238E27FC236}">
                <a16:creationId xmlns:a16="http://schemas.microsoft.com/office/drawing/2014/main" id="{AAFA1A36-360A-3B45-B21D-7C8181661A0B}"/>
              </a:ext>
            </a:extLst>
          </p:cNvPr>
          <p:cNvPicPr>
            <a:picLocks noChangeAspect="1"/>
          </p:cNvPicPr>
          <p:nvPr/>
        </p:nvPicPr>
        <p:blipFill>
          <a:blip r:embed="rId17"/>
          <a:stretch>
            <a:fillRect/>
          </a:stretch>
        </p:blipFill>
        <p:spPr>
          <a:xfrm>
            <a:off x="8440356" y="1336545"/>
            <a:ext cx="1202084" cy="1076493"/>
          </a:xfrm>
          <a:prstGeom prst="rect">
            <a:avLst/>
          </a:prstGeom>
        </p:spPr>
      </p:pic>
      <p:pic>
        <p:nvPicPr>
          <p:cNvPr id="39" name="Picture 38" descr="Strategies for lunch | carsten knoch: essays + ideas">
            <a:extLst>
              <a:ext uri="{FF2B5EF4-FFF2-40B4-BE49-F238E27FC236}">
                <a16:creationId xmlns:a16="http://schemas.microsoft.com/office/drawing/2014/main" id="{408B2420-4A8C-EA43-95D7-DADDA6572F0E}"/>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3740970" y="1490463"/>
            <a:ext cx="1346200" cy="800100"/>
          </a:xfrm>
          <a:prstGeom prst="rect">
            <a:avLst/>
          </a:prstGeom>
        </p:spPr>
      </p:pic>
      <p:pic>
        <p:nvPicPr>
          <p:cNvPr id="36" name="Picture 35" descr="One Dozen Eggs: Customized Trail Mix">
            <a:extLst>
              <a:ext uri="{FF2B5EF4-FFF2-40B4-BE49-F238E27FC236}">
                <a16:creationId xmlns:a16="http://schemas.microsoft.com/office/drawing/2014/main" id="{297CB2A5-EA15-A640-8262-03E75B9CCF5F}"/>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418905" y="3035892"/>
            <a:ext cx="1629319" cy="1221989"/>
          </a:xfrm>
          <a:prstGeom prst="rect">
            <a:avLst/>
          </a:prstGeom>
        </p:spPr>
      </p:pic>
      <p:pic>
        <p:nvPicPr>
          <p:cNvPr id="40" name="Picture 39" descr="That's because it is.">
            <a:extLst>
              <a:ext uri="{FF2B5EF4-FFF2-40B4-BE49-F238E27FC236}">
                <a16:creationId xmlns:a16="http://schemas.microsoft.com/office/drawing/2014/main" id="{B4D4C330-34CC-D04A-B140-81E96949F88C}"/>
              </a:ext>
            </a:extLst>
          </p:cNvPr>
          <p:cNvPicPr>
            <a:picLocks noChangeAspect="1"/>
          </p:cNvPicPr>
          <p:nvPr/>
        </p:nvPicPr>
        <p:blipFill>
          <a:blip r:embed="rId22">
            <a:extLst>
              <a:ext uri="{837473B0-CC2E-450A-ABE3-18F120FF3D39}">
                <a1611:picAttrSrcUrl xmlns:a1611="http://schemas.microsoft.com/office/drawing/2016/11/main" r:id="rId23"/>
              </a:ext>
            </a:extLst>
          </a:blip>
          <a:stretch>
            <a:fillRect/>
          </a:stretch>
        </p:blipFill>
        <p:spPr>
          <a:xfrm>
            <a:off x="10098353" y="5617442"/>
            <a:ext cx="2154992" cy="841369"/>
          </a:xfrm>
          <a:prstGeom prst="rect">
            <a:avLst/>
          </a:prstGeom>
        </p:spPr>
      </p:pic>
      <p:sp>
        <p:nvSpPr>
          <p:cNvPr id="41" name="TextBox 40">
            <a:extLst>
              <a:ext uri="{FF2B5EF4-FFF2-40B4-BE49-F238E27FC236}">
                <a16:creationId xmlns:a16="http://schemas.microsoft.com/office/drawing/2014/main" id="{414B62CD-4D0C-604C-83B5-963295C0BA39}"/>
              </a:ext>
            </a:extLst>
          </p:cNvPr>
          <p:cNvSpPr txBox="1"/>
          <p:nvPr/>
        </p:nvSpPr>
        <p:spPr>
          <a:xfrm>
            <a:off x="100013" y="1001347"/>
            <a:ext cx="2811117" cy="369332"/>
          </a:xfrm>
          <a:prstGeom prst="rect">
            <a:avLst/>
          </a:prstGeom>
          <a:noFill/>
        </p:spPr>
        <p:txBody>
          <a:bodyPr wrap="square" rtlCol="0">
            <a:spAutoFit/>
          </a:bodyPr>
          <a:lstStyle/>
          <a:p>
            <a:r>
              <a:rPr lang="en-US">
                <a:solidFill>
                  <a:schemeClr val="bg1"/>
                </a:solidFill>
              </a:rPr>
              <a:t>Greek yogurt &amp; fruit</a:t>
            </a:r>
          </a:p>
        </p:txBody>
      </p:sp>
      <p:sp>
        <p:nvSpPr>
          <p:cNvPr id="43" name="TextBox 42">
            <a:extLst>
              <a:ext uri="{FF2B5EF4-FFF2-40B4-BE49-F238E27FC236}">
                <a16:creationId xmlns:a16="http://schemas.microsoft.com/office/drawing/2014/main" id="{2DA46281-A066-9C40-8785-76644A9BCBBF}"/>
              </a:ext>
            </a:extLst>
          </p:cNvPr>
          <p:cNvSpPr txBox="1"/>
          <p:nvPr/>
        </p:nvSpPr>
        <p:spPr>
          <a:xfrm>
            <a:off x="3330585" y="2755683"/>
            <a:ext cx="3218571" cy="369332"/>
          </a:xfrm>
          <a:prstGeom prst="rect">
            <a:avLst/>
          </a:prstGeom>
          <a:noFill/>
        </p:spPr>
        <p:txBody>
          <a:bodyPr wrap="square" rtlCol="0">
            <a:spAutoFit/>
          </a:bodyPr>
          <a:lstStyle/>
          <a:p>
            <a:r>
              <a:rPr lang="en-US">
                <a:solidFill>
                  <a:schemeClr val="bg1"/>
                </a:solidFill>
              </a:rPr>
              <a:t>Veggie sticks &amp; boiled eggs</a:t>
            </a:r>
          </a:p>
        </p:txBody>
      </p:sp>
      <p:sp>
        <p:nvSpPr>
          <p:cNvPr id="45" name="TextBox 44">
            <a:extLst>
              <a:ext uri="{FF2B5EF4-FFF2-40B4-BE49-F238E27FC236}">
                <a16:creationId xmlns:a16="http://schemas.microsoft.com/office/drawing/2014/main" id="{BF2F3366-E7B6-4D48-9686-9C83C3022A85}"/>
              </a:ext>
            </a:extLst>
          </p:cNvPr>
          <p:cNvSpPr txBox="1"/>
          <p:nvPr/>
        </p:nvSpPr>
        <p:spPr>
          <a:xfrm>
            <a:off x="7539037" y="2396433"/>
            <a:ext cx="2559316" cy="369332"/>
          </a:xfrm>
          <a:prstGeom prst="rect">
            <a:avLst/>
          </a:prstGeom>
          <a:noFill/>
        </p:spPr>
        <p:txBody>
          <a:bodyPr wrap="square" rtlCol="0">
            <a:spAutoFit/>
          </a:bodyPr>
          <a:lstStyle/>
          <a:p>
            <a:r>
              <a:rPr lang="en-US">
                <a:solidFill>
                  <a:schemeClr val="bg1"/>
                </a:solidFill>
              </a:rPr>
              <a:t>Crackers &amp; Hummus</a:t>
            </a:r>
          </a:p>
        </p:txBody>
      </p:sp>
      <p:sp>
        <p:nvSpPr>
          <p:cNvPr id="47" name="TextBox 46">
            <a:extLst>
              <a:ext uri="{FF2B5EF4-FFF2-40B4-BE49-F238E27FC236}">
                <a16:creationId xmlns:a16="http://schemas.microsoft.com/office/drawing/2014/main" id="{DE235903-EFBD-CB4F-B310-458D193A1147}"/>
              </a:ext>
            </a:extLst>
          </p:cNvPr>
          <p:cNvSpPr txBox="1"/>
          <p:nvPr/>
        </p:nvSpPr>
        <p:spPr>
          <a:xfrm>
            <a:off x="10098353" y="6418056"/>
            <a:ext cx="1818861" cy="369332"/>
          </a:xfrm>
          <a:prstGeom prst="rect">
            <a:avLst/>
          </a:prstGeom>
          <a:noFill/>
        </p:spPr>
        <p:txBody>
          <a:bodyPr wrap="square" rtlCol="0">
            <a:spAutoFit/>
          </a:bodyPr>
          <a:lstStyle/>
          <a:p>
            <a:r>
              <a:rPr lang="en-US">
                <a:solidFill>
                  <a:schemeClr val="bg1"/>
                </a:solidFill>
              </a:rPr>
              <a:t>Fruit/nut Bars</a:t>
            </a:r>
          </a:p>
        </p:txBody>
      </p:sp>
      <p:sp>
        <p:nvSpPr>
          <p:cNvPr id="48" name="TextBox 47">
            <a:extLst>
              <a:ext uri="{FF2B5EF4-FFF2-40B4-BE49-F238E27FC236}">
                <a16:creationId xmlns:a16="http://schemas.microsoft.com/office/drawing/2014/main" id="{CA810684-AD2D-8A4C-A145-3C86EA2A39E8}"/>
              </a:ext>
            </a:extLst>
          </p:cNvPr>
          <p:cNvSpPr txBox="1"/>
          <p:nvPr/>
        </p:nvSpPr>
        <p:spPr>
          <a:xfrm>
            <a:off x="5380919" y="6443615"/>
            <a:ext cx="2886075" cy="369332"/>
          </a:xfrm>
          <a:prstGeom prst="rect">
            <a:avLst/>
          </a:prstGeom>
          <a:noFill/>
        </p:spPr>
        <p:txBody>
          <a:bodyPr wrap="square" rtlCol="0">
            <a:spAutoFit/>
          </a:bodyPr>
          <a:lstStyle/>
          <a:p>
            <a:r>
              <a:rPr lang="en-US">
                <a:solidFill>
                  <a:schemeClr val="bg1"/>
                </a:solidFill>
              </a:rPr>
              <a:t>Oatmeal &amp; Fruit</a:t>
            </a:r>
          </a:p>
        </p:txBody>
      </p:sp>
      <p:pic>
        <p:nvPicPr>
          <p:cNvPr id="8" name="Picture 7" descr="dietitians-1892-small.jpg">
            <a:extLst>
              <a:ext uri="{FF2B5EF4-FFF2-40B4-BE49-F238E27FC236}">
                <a16:creationId xmlns:a16="http://schemas.microsoft.com/office/drawing/2014/main" id="{A5E81F34-C4A3-4544-BA67-C13182C85ABE}"/>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0" b="100000" l="0" r="100000"/>
                    </a14:imgEffect>
                  </a14:imgLayer>
                </a14:imgProps>
              </a:ext>
              <a:ext uri="{28A0092B-C50C-407E-A947-70E740481C1C}">
                <a14:useLocalDpi xmlns:a14="http://schemas.microsoft.com/office/drawing/2010/main"/>
              </a:ext>
            </a:extLst>
          </a:blip>
          <a:srcRect/>
          <a:stretch/>
        </p:blipFill>
        <p:spPr>
          <a:xfrm>
            <a:off x="-79126" y="4485102"/>
            <a:ext cx="1610448" cy="795401"/>
          </a:xfrm>
          <a:prstGeom prst="rect">
            <a:avLst/>
          </a:prstGeom>
        </p:spPr>
      </p:pic>
      <p:sp>
        <p:nvSpPr>
          <p:cNvPr id="51" name="TextBox 50">
            <a:extLst>
              <a:ext uri="{FF2B5EF4-FFF2-40B4-BE49-F238E27FC236}">
                <a16:creationId xmlns:a16="http://schemas.microsoft.com/office/drawing/2014/main" id="{054822C5-70D8-4B45-9DD9-120A55FF0E22}"/>
              </a:ext>
            </a:extLst>
          </p:cNvPr>
          <p:cNvSpPr txBox="1"/>
          <p:nvPr/>
        </p:nvSpPr>
        <p:spPr>
          <a:xfrm>
            <a:off x="206459" y="5676311"/>
            <a:ext cx="2574280" cy="369332"/>
          </a:xfrm>
          <a:prstGeom prst="rect">
            <a:avLst/>
          </a:prstGeom>
          <a:noFill/>
        </p:spPr>
        <p:txBody>
          <a:bodyPr wrap="square" rtlCol="0">
            <a:spAutoFit/>
          </a:bodyPr>
          <a:lstStyle/>
          <a:p>
            <a:r>
              <a:rPr lang="en-US">
                <a:solidFill>
                  <a:schemeClr val="bg1"/>
                </a:solidFill>
              </a:rPr>
              <a:t>Banana &amp; nuts</a:t>
            </a:r>
          </a:p>
        </p:txBody>
      </p:sp>
      <p:sp>
        <p:nvSpPr>
          <p:cNvPr id="53" name="TextBox 52">
            <a:extLst>
              <a:ext uri="{FF2B5EF4-FFF2-40B4-BE49-F238E27FC236}">
                <a16:creationId xmlns:a16="http://schemas.microsoft.com/office/drawing/2014/main" id="{9DC66A56-C266-8048-BEAD-7AEA8F3AB11E}"/>
              </a:ext>
            </a:extLst>
          </p:cNvPr>
          <p:cNvSpPr txBox="1"/>
          <p:nvPr/>
        </p:nvSpPr>
        <p:spPr>
          <a:xfrm>
            <a:off x="2062164" y="94286"/>
            <a:ext cx="8067673" cy="1754326"/>
          </a:xfrm>
          <a:prstGeom prst="rect">
            <a:avLst/>
          </a:prstGeom>
          <a:noFill/>
        </p:spPr>
        <p:txBody>
          <a:bodyPr wrap="square" rtlCol="0">
            <a:spAutoFit/>
          </a:bodyPr>
          <a:lstStyle/>
          <a:p>
            <a:pPr algn="ctr"/>
            <a:r>
              <a:rPr lang="en-US" sz="5400" b="1">
                <a:latin typeface="Athelas" panose="02000503000000020003" pitchFamily="2" charset="77"/>
              </a:rPr>
              <a:t>Quick, Easy Recovery Snacks</a:t>
            </a:r>
          </a:p>
        </p:txBody>
      </p:sp>
      <p:sp>
        <p:nvSpPr>
          <p:cNvPr id="54" name="TextBox 53">
            <a:extLst>
              <a:ext uri="{FF2B5EF4-FFF2-40B4-BE49-F238E27FC236}">
                <a16:creationId xmlns:a16="http://schemas.microsoft.com/office/drawing/2014/main" id="{9CE30198-BE15-7C4C-B0CE-CF3006CC2795}"/>
              </a:ext>
            </a:extLst>
          </p:cNvPr>
          <p:cNvSpPr txBox="1"/>
          <p:nvPr/>
        </p:nvSpPr>
        <p:spPr>
          <a:xfrm>
            <a:off x="-40581" y="4043749"/>
            <a:ext cx="1731793" cy="369332"/>
          </a:xfrm>
          <a:prstGeom prst="rect">
            <a:avLst/>
          </a:prstGeom>
          <a:noFill/>
        </p:spPr>
        <p:txBody>
          <a:bodyPr wrap="square" rtlCol="0">
            <a:spAutoFit/>
          </a:bodyPr>
          <a:lstStyle/>
          <a:p>
            <a:r>
              <a:rPr lang="en-US">
                <a:solidFill>
                  <a:schemeClr val="bg1"/>
                </a:solidFill>
              </a:rPr>
              <a:t>Trail Mix</a:t>
            </a:r>
          </a:p>
        </p:txBody>
      </p:sp>
      <p:pic>
        <p:nvPicPr>
          <p:cNvPr id="56" name="Picture 55" descr="Blueberry Banana Smoothie | Pick Fresh Foods | Pick Fresh ...">
            <a:extLst>
              <a:ext uri="{FF2B5EF4-FFF2-40B4-BE49-F238E27FC236}">
                <a16:creationId xmlns:a16="http://schemas.microsoft.com/office/drawing/2014/main" id="{76FF330B-535D-E942-92E3-669DC812395A}"/>
              </a:ext>
            </a:extLst>
          </p:cNvPr>
          <p:cNvPicPr>
            <a:picLocks noChangeAspect="1"/>
          </p:cNvPicPr>
          <p:nvPr/>
        </p:nvPicPr>
        <p:blipFill>
          <a:blip r:embed="rId26">
            <a:extLst>
              <a:ext uri="{837473B0-CC2E-450A-ABE3-18F120FF3D39}">
                <a1611:picAttrSrcUrl xmlns:a1611="http://schemas.microsoft.com/office/drawing/2016/11/main" r:id="rId27"/>
              </a:ext>
            </a:extLst>
          </a:blip>
          <a:stretch>
            <a:fillRect/>
          </a:stretch>
        </p:blipFill>
        <p:spPr>
          <a:xfrm>
            <a:off x="2415916" y="4196585"/>
            <a:ext cx="2139664" cy="2139664"/>
          </a:xfrm>
          <a:prstGeom prst="rect">
            <a:avLst/>
          </a:prstGeom>
        </p:spPr>
      </p:pic>
      <p:pic>
        <p:nvPicPr>
          <p:cNvPr id="60" name="Picture 59" descr="Pisoletta Dream's">
            <a:extLst>
              <a:ext uri="{FF2B5EF4-FFF2-40B4-BE49-F238E27FC236}">
                <a16:creationId xmlns:a16="http://schemas.microsoft.com/office/drawing/2014/main" id="{57C40000-D2B9-064D-AFC7-C3C3B56E71E4}"/>
              </a:ext>
            </a:extLst>
          </p:cNvPr>
          <p:cNvPicPr>
            <a:picLocks noChangeAspect="1"/>
          </p:cNvPicPr>
          <p:nvPr/>
        </p:nvPicPr>
        <p:blipFill>
          <a:blip r:embed="rId28">
            <a:extLst>
              <a:ext uri="{837473B0-CC2E-450A-ABE3-18F120FF3D39}">
                <a1611:picAttrSrcUrl xmlns:a1611="http://schemas.microsoft.com/office/drawing/2016/11/main" r:id="rId29"/>
              </a:ext>
            </a:extLst>
          </a:blip>
          <a:stretch>
            <a:fillRect/>
          </a:stretch>
        </p:blipFill>
        <p:spPr>
          <a:xfrm>
            <a:off x="4821075" y="3450188"/>
            <a:ext cx="1428411" cy="1428411"/>
          </a:xfrm>
          <a:prstGeom prst="rect">
            <a:avLst/>
          </a:prstGeom>
        </p:spPr>
      </p:pic>
      <p:sp>
        <p:nvSpPr>
          <p:cNvPr id="62" name="TextBox 61">
            <a:extLst>
              <a:ext uri="{FF2B5EF4-FFF2-40B4-BE49-F238E27FC236}">
                <a16:creationId xmlns:a16="http://schemas.microsoft.com/office/drawing/2014/main" id="{AF62DE28-F6B2-4D45-B46A-CF9381FA29E8}"/>
              </a:ext>
            </a:extLst>
          </p:cNvPr>
          <p:cNvSpPr txBox="1"/>
          <p:nvPr/>
        </p:nvSpPr>
        <p:spPr>
          <a:xfrm>
            <a:off x="5380919" y="4442547"/>
            <a:ext cx="2279513" cy="369332"/>
          </a:xfrm>
          <a:prstGeom prst="rect">
            <a:avLst/>
          </a:prstGeom>
          <a:noFill/>
        </p:spPr>
        <p:txBody>
          <a:bodyPr wrap="square" rtlCol="0">
            <a:spAutoFit/>
          </a:bodyPr>
          <a:lstStyle/>
          <a:p>
            <a:r>
              <a:rPr lang="en-US">
                <a:solidFill>
                  <a:schemeClr val="bg1"/>
                </a:solidFill>
              </a:rPr>
              <a:t>Homemade muffins</a:t>
            </a:r>
          </a:p>
        </p:txBody>
      </p:sp>
      <p:pic>
        <p:nvPicPr>
          <p:cNvPr id="64" name="Picture 63" descr="Crunchy Raw Protein Balls | The Healthy Family and Home">
            <a:extLst>
              <a:ext uri="{FF2B5EF4-FFF2-40B4-BE49-F238E27FC236}">
                <a16:creationId xmlns:a16="http://schemas.microsoft.com/office/drawing/2014/main" id="{8ADDF0C8-E2F6-B04A-86DD-61FE9E21EFFE}"/>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10834383" y="3676913"/>
            <a:ext cx="1287809" cy="1723683"/>
          </a:xfrm>
          <a:prstGeom prst="rect">
            <a:avLst/>
          </a:prstGeom>
        </p:spPr>
      </p:pic>
      <p:pic>
        <p:nvPicPr>
          <p:cNvPr id="11" name="Picture 10" descr="A plate of food&#10;&#10;Description automatically generated">
            <a:extLst>
              <a:ext uri="{FF2B5EF4-FFF2-40B4-BE49-F238E27FC236}">
                <a16:creationId xmlns:a16="http://schemas.microsoft.com/office/drawing/2014/main" id="{C095607F-5B11-3B47-AE37-6790C8198B3E}"/>
              </a:ext>
            </a:extLst>
          </p:cNvPr>
          <p:cNvPicPr>
            <a:picLocks noChangeAspect="1"/>
          </p:cNvPicPr>
          <p:nvPr/>
        </p:nvPicPr>
        <p:blipFill>
          <a:blip r:embed="rId32">
            <a:alphaModFix amt="69000"/>
            <a:extLst>
              <a:ext uri="{837473B0-CC2E-450A-ABE3-18F120FF3D39}">
                <a1611:picAttrSrcUrl xmlns:a1611="http://schemas.microsoft.com/office/drawing/2016/11/main" r:id="rId33"/>
              </a:ext>
            </a:extLst>
          </a:blip>
          <a:stretch>
            <a:fillRect/>
          </a:stretch>
        </p:blipFill>
        <p:spPr>
          <a:xfrm>
            <a:off x="6512543" y="3069725"/>
            <a:ext cx="1484173" cy="1235763"/>
          </a:xfrm>
          <a:prstGeom prst="rect">
            <a:avLst/>
          </a:prstGeom>
        </p:spPr>
      </p:pic>
      <p:sp>
        <p:nvSpPr>
          <p:cNvPr id="23" name="TextBox 22">
            <a:extLst>
              <a:ext uri="{FF2B5EF4-FFF2-40B4-BE49-F238E27FC236}">
                <a16:creationId xmlns:a16="http://schemas.microsoft.com/office/drawing/2014/main" id="{737AE829-8A43-B442-909C-83FE499808E7}"/>
              </a:ext>
            </a:extLst>
          </p:cNvPr>
          <p:cNvSpPr txBox="1"/>
          <p:nvPr/>
        </p:nvSpPr>
        <p:spPr>
          <a:xfrm>
            <a:off x="6534645" y="837269"/>
            <a:ext cx="3197934" cy="369332"/>
          </a:xfrm>
          <a:prstGeom prst="rect">
            <a:avLst/>
          </a:prstGeom>
          <a:noFill/>
        </p:spPr>
        <p:txBody>
          <a:bodyPr wrap="square" rtlCol="0">
            <a:spAutoFit/>
          </a:bodyPr>
          <a:lstStyle/>
          <a:p>
            <a:r>
              <a:rPr lang="en-US">
                <a:solidFill>
                  <a:schemeClr val="bg1"/>
                </a:solidFill>
              </a:rPr>
              <a:t>Roasted Chickpeas</a:t>
            </a:r>
          </a:p>
        </p:txBody>
      </p:sp>
      <p:pic>
        <p:nvPicPr>
          <p:cNvPr id="34" name="Picture 33" descr="A close up of a sign&#13;&#10;&#13;&#10;Description automatically generated">
            <a:extLst>
              <a:ext uri="{FF2B5EF4-FFF2-40B4-BE49-F238E27FC236}">
                <a16:creationId xmlns:a16="http://schemas.microsoft.com/office/drawing/2014/main" id="{0E998FCB-D208-4B45-9A95-F925912D9102}"/>
              </a:ext>
            </a:extLst>
          </p:cNvPr>
          <p:cNvPicPr>
            <a:picLocks noChangeAspect="1"/>
          </p:cNvPicPr>
          <p:nvPr/>
        </p:nvPicPr>
        <p:blipFill>
          <a:blip r:embed="rId34"/>
          <a:stretch>
            <a:fillRect/>
          </a:stretch>
        </p:blipFill>
        <p:spPr>
          <a:xfrm>
            <a:off x="8465351" y="6135443"/>
            <a:ext cx="1750072" cy="732812"/>
          </a:xfrm>
          <a:prstGeom prst="rect">
            <a:avLst/>
          </a:prstGeom>
        </p:spPr>
      </p:pic>
      <p:pic>
        <p:nvPicPr>
          <p:cNvPr id="35" name="Picture 34" descr="Frigo Cheeseheads NEW printable coupon!">
            <a:extLst>
              <a:ext uri="{FF2B5EF4-FFF2-40B4-BE49-F238E27FC236}">
                <a16:creationId xmlns:a16="http://schemas.microsoft.com/office/drawing/2014/main" id="{C0B85857-627B-104F-ABD3-053E41012508}"/>
              </a:ext>
            </a:extLst>
          </p:cNvPr>
          <p:cNvPicPr>
            <a:picLocks noChangeAspect="1"/>
          </p:cNvPicPr>
          <p:nvPr/>
        </p:nvPicPr>
        <p:blipFill>
          <a:blip r:embed="rId35">
            <a:extLst>
              <a:ext uri="{837473B0-CC2E-450A-ABE3-18F120FF3D39}">
                <a1611:picAttrSrcUrl xmlns:a1611="http://schemas.microsoft.com/office/drawing/2016/11/main" r:id="rId36"/>
              </a:ext>
            </a:extLst>
          </a:blip>
          <a:stretch>
            <a:fillRect/>
          </a:stretch>
        </p:blipFill>
        <p:spPr>
          <a:xfrm>
            <a:off x="10991005" y="51824"/>
            <a:ext cx="1174734" cy="1381682"/>
          </a:xfrm>
          <a:prstGeom prst="rect">
            <a:avLst/>
          </a:prstGeom>
        </p:spPr>
      </p:pic>
      <p:pic>
        <p:nvPicPr>
          <p:cNvPr id="37" name="Picture 36" descr="Dolci a go go: Babybel, piccolo formaggio e grande ...">
            <a:extLst>
              <a:ext uri="{FF2B5EF4-FFF2-40B4-BE49-F238E27FC236}">
                <a16:creationId xmlns:a16="http://schemas.microsoft.com/office/drawing/2014/main" id="{2F457831-7CBD-7440-9685-A4E28F530399}"/>
              </a:ext>
            </a:extLst>
          </p:cNvPr>
          <p:cNvPicPr>
            <a:picLocks noChangeAspect="1"/>
          </p:cNvPicPr>
          <p:nvPr/>
        </p:nvPicPr>
        <p:blipFill>
          <a:blip r:embed="rId37">
            <a:extLst>
              <a:ext uri="{837473B0-CC2E-450A-ABE3-18F120FF3D39}">
                <a1611:picAttrSrcUrl xmlns:a1611="http://schemas.microsoft.com/office/drawing/2016/11/main" r:id="rId38"/>
              </a:ext>
            </a:extLst>
          </a:blip>
          <a:stretch>
            <a:fillRect/>
          </a:stretch>
        </p:blipFill>
        <p:spPr>
          <a:xfrm>
            <a:off x="9935612" y="755474"/>
            <a:ext cx="1044986" cy="945713"/>
          </a:xfrm>
          <a:prstGeom prst="rect">
            <a:avLst/>
          </a:prstGeom>
        </p:spPr>
      </p:pic>
      <p:pic>
        <p:nvPicPr>
          <p:cNvPr id="38" name="Content Placeholder 9" descr="Week Adjourned: 4.13.12 (Muscle Milk, Risperdal, GameStop)">
            <a:extLst>
              <a:ext uri="{FF2B5EF4-FFF2-40B4-BE49-F238E27FC236}">
                <a16:creationId xmlns:a16="http://schemas.microsoft.com/office/drawing/2014/main" id="{AD4C8DFA-649D-6F4F-B7DF-B7F8AB1F1AFD}"/>
              </a:ext>
            </a:extLst>
          </p:cNvPr>
          <p:cNvPicPr>
            <a:picLocks noChangeAspect="1"/>
          </p:cNvPicPr>
          <p:nvPr/>
        </p:nvPicPr>
        <p:blipFill>
          <a:blip r:embed="rId39">
            <a:extLst>
              <a:ext uri="{837473B0-CC2E-450A-ABE3-18F120FF3D39}">
                <a1611:picAttrSrcUrl xmlns:a1611="http://schemas.microsoft.com/office/drawing/2016/11/main" r:id="rId40"/>
              </a:ext>
            </a:extLst>
          </a:blip>
          <a:stretch>
            <a:fillRect/>
          </a:stretch>
        </p:blipFill>
        <p:spPr>
          <a:xfrm>
            <a:off x="0" y="62955"/>
            <a:ext cx="1339844" cy="1385038"/>
          </a:xfrm>
          <a:prstGeom prst="rect">
            <a:avLst/>
          </a:prstGeom>
        </p:spPr>
      </p:pic>
      <p:pic>
        <p:nvPicPr>
          <p:cNvPr id="44" name="Picture 43" descr="A close up of a bottle&#13;&#10;&#13;&#10;Description automatically generated">
            <a:extLst>
              <a:ext uri="{FF2B5EF4-FFF2-40B4-BE49-F238E27FC236}">
                <a16:creationId xmlns:a16="http://schemas.microsoft.com/office/drawing/2014/main" id="{DFA99CE2-04CF-A94E-9FBD-4C9AA75FC1E2}"/>
              </a:ext>
            </a:extLst>
          </p:cNvPr>
          <p:cNvPicPr>
            <a:picLocks noChangeAspect="1"/>
          </p:cNvPicPr>
          <p:nvPr/>
        </p:nvPicPr>
        <p:blipFill>
          <a:blip r:embed="rId41"/>
          <a:stretch>
            <a:fillRect/>
          </a:stretch>
        </p:blipFill>
        <p:spPr>
          <a:xfrm>
            <a:off x="1034427" y="156237"/>
            <a:ext cx="767459" cy="1261334"/>
          </a:xfrm>
          <a:prstGeom prst="rect">
            <a:avLst/>
          </a:prstGeom>
        </p:spPr>
      </p:pic>
      <p:pic>
        <p:nvPicPr>
          <p:cNvPr id="46" name="Picture 45" descr="A close up of a sign&#13;&#10;&#13;&#10;Description automatically generated">
            <a:extLst>
              <a:ext uri="{FF2B5EF4-FFF2-40B4-BE49-F238E27FC236}">
                <a16:creationId xmlns:a16="http://schemas.microsoft.com/office/drawing/2014/main" id="{090B161C-BF04-1648-B715-239E16F1621D}"/>
              </a:ext>
            </a:extLst>
          </p:cNvPr>
          <p:cNvPicPr>
            <a:picLocks noChangeAspect="1"/>
          </p:cNvPicPr>
          <p:nvPr/>
        </p:nvPicPr>
        <p:blipFill>
          <a:blip r:embed="rId42"/>
          <a:stretch>
            <a:fillRect/>
          </a:stretch>
        </p:blipFill>
        <p:spPr>
          <a:xfrm>
            <a:off x="105853" y="5382388"/>
            <a:ext cx="1127711" cy="1430559"/>
          </a:xfrm>
          <a:prstGeom prst="rect">
            <a:avLst/>
          </a:prstGeom>
        </p:spPr>
      </p:pic>
      <p:pic>
        <p:nvPicPr>
          <p:cNvPr id="49" name="Picture 48" descr="A picture containing bottle&#13;&#10;&#13;&#10;Description automatically generated">
            <a:extLst>
              <a:ext uri="{FF2B5EF4-FFF2-40B4-BE49-F238E27FC236}">
                <a16:creationId xmlns:a16="http://schemas.microsoft.com/office/drawing/2014/main" id="{25DF6B94-7B6E-D54E-BB71-BE990FACDA4C}"/>
              </a:ext>
            </a:extLst>
          </p:cNvPr>
          <p:cNvPicPr>
            <a:picLocks noChangeAspect="1"/>
          </p:cNvPicPr>
          <p:nvPr/>
        </p:nvPicPr>
        <p:blipFill>
          <a:blip r:embed="rId43"/>
          <a:stretch>
            <a:fillRect/>
          </a:stretch>
        </p:blipFill>
        <p:spPr>
          <a:xfrm>
            <a:off x="9181376" y="2729112"/>
            <a:ext cx="1134220" cy="1695098"/>
          </a:xfrm>
          <a:prstGeom prst="rect">
            <a:avLst/>
          </a:prstGeom>
        </p:spPr>
      </p:pic>
    </p:spTree>
    <p:extLst>
      <p:ext uri="{BB962C8B-B14F-4D97-AF65-F5344CB8AC3E}">
        <p14:creationId xmlns:p14="http://schemas.microsoft.com/office/powerpoint/2010/main" val="223910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30F3F5FA-66F8-504D-94A6-04C7A34F2526}"/>
              </a:ext>
            </a:extLst>
          </p:cNvPr>
          <p:cNvPicPr>
            <a:picLocks noGrp="1" noChangeAspect="1"/>
          </p:cNvPicPr>
          <p:nvPr>
            <p:ph idx="1"/>
          </p:nvPr>
        </p:nvPicPr>
        <p:blipFill rotWithShape="1">
          <a:blip r:embed="rId2"/>
          <a:srcRect l="3111" r="1" b="1"/>
          <a:stretch/>
        </p:blipFill>
        <p:spPr>
          <a:xfrm>
            <a:off x="20" y="10"/>
            <a:ext cx="12191980" cy="6857990"/>
          </a:xfrm>
          <a:prstGeom prst="rect">
            <a:avLst/>
          </a:prstGeom>
        </p:spPr>
      </p:pic>
    </p:spTree>
    <p:extLst>
      <p:ext uri="{BB962C8B-B14F-4D97-AF65-F5344CB8AC3E}">
        <p14:creationId xmlns:p14="http://schemas.microsoft.com/office/powerpoint/2010/main" val="399252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light&#10;&#10;Description automatically generated">
            <a:extLst>
              <a:ext uri="{FF2B5EF4-FFF2-40B4-BE49-F238E27FC236}">
                <a16:creationId xmlns:a16="http://schemas.microsoft.com/office/drawing/2014/main" id="{8819109D-0121-D847-BCA3-89A4854CAC70}"/>
              </a:ext>
            </a:extLst>
          </p:cNvPr>
          <p:cNvPicPr>
            <a:picLocks noGrp="1" noChangeAspect="1"/>
          </p:cNvPicPr>
          <p:nvPr>
            <p:ph idx="4294967295"/>
          </p:nvPr>
        </p:nvPicPr>
        <p:blipFill>
          <a:blip r:embed="rId2"/>
          <a:stretch>
            <a:fillRect/>
          </a:stretch>
        </p:blipFill>
        <p:spPr>
          <a:xfrm>
            <a:off x="1757082" y="-74613"/>
            <a:ext cx="9074150" cy="6932613"/>
          </a:xfrm>
        </p:spPr>
      </p:pic>
    </p:spTree>
    <p:extLst>
      <p:ext uri="{BB962C8B-B14F-4D97-AF65-F5344CB8AC3E}">
        <p14:creationId xmlns:p14="http://schemas.microsoft.com/office/powerpoint/2010/main" val="143358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4E7A6D-476A-734D-A5BA-AAB5D7E9EF5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dirty="0">
                <a:solidFill>
                  <a:schemeClr val="tx1"/>
                </a:solidFill>
                <a:latin typeface="Athelas" panose="02000503000000020003" pitchFamily="2" charset="77"/>
              </a:rPr>
              <a:t>Training Intensity- Fueling Needs </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 up of a logo&#10;&#10;Description generated with very high confidence">
            <a:extLst>
              <a:ext uri="{FF2B5EF4-FFF2-40B4-BE49-F238E27FC236}">
                <a16:creationId xmlns:a16="http://schemas.microsoft.com/office/drawing/2014/main" id="{9B228691-DBD7-8C4F-A5FA-B91A3B6BA2F6}"/>
              </a:ext>
            </a:extLst>
          </p:cNvPr>
          <p:cNvPicPr>
            <a:picLocks noChangeAspect="1"/>
          </p:cNvPicPr>
          <p:nvPr/>
        </p:nvPicPr>
        <p:blipFill>
          <a:blip r:embed="rId2"/>
          <a:stretch>
            <a:fillRect/>
          </a:stretch>
        </p:blipFill>
        <p:spPr>
          <a:xfrm>
            <a:off x="9736167" y="85010"/>
            <a:ext cx="2455833" cy="914798"/>
          </a:xfrm>
          <a:prstGeom prst="rect">
            <a:avLst/>
          </a:prstGeom>
        </p:spPr>
      </p:pic>
    </p:spTree>
    <p:extLst>
      <p:ext uri="{BB962C8B-B14F-4D97-AF65-F5344CB8AC3E}">
        <p14:creationId xmlns:p14="http://schemas.microsoft.com/office/powerpoint/2010/main" val="282207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food on a table&#10;&#10;Description automatically generated">
            <a:extLst>
              <a:ext uri="{FF2B5EF4-FFF2-40B4-BE49-F238E27FC236}">
                <a16:creationId xmlns:a16="http://schemas.microsoft.com/office/drawing/2014/main" id="{4F782FD9-3765-584B-88F8-A4C4CB5023B2}"/>
              </a:ext>
            </a:extLst>
          </p:cNvPr>
          <p:cNvPicPr>
            <a:picLocks noGrp="1" noChangeAspect="1"/>
          </p:cNvPicPr>
          <p:nvPr>
            <p:ph idx="4294967295"/>
          </p:nvPr>
        </p:nvPicPr>
        <p:blipFill>
          <a:blip r:embed="rId2"/>
          <a:stretch>
            <a:fillRect/>
          </a:stretch>
        </p:blipFill>
        <p:spPr>
          <a:xfrm>
            <a:off x="1230312" y="266700"/>
            <a:ext cx="9731375" cy="6591300"/>
          </a:xfrm>
        </p:spPr>
      </p:pic>
    </p:spTree>
    <p:extLst>
      <p:ext uri="{BB962C8B-B14F-4D97-AF65-F5344CB8AC3E}">
        <p14:creationId xmlns:p14="http://schemas.microsoft.com/office/powerpoint/2010/main" val="241156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5C99-9ED8-0F40-B704-2F564C3203B4}"/>
              </a:ext>
            </a:extLst>
          </p:cNvPr>
          <p:cNvSpPr>
            <a:spLocks noGrp="1"/>
          </p:cNvSpPr>
          <p:nvPr>
            <p:ph type="title"/>
          </p:nvPr>
        </p:nvSpPr>
        <p:spPr/>
        <p:txBody>
          <a:bodyPr/>
          <a:lstStyle/>
          <a:p>
            <a:endParaRPr lang="en-US"/>
          </a:p>
        </p:txBody>
      </p:sp>
      <p:pic>
        <p:nvPicPr>
          <p:cNvPr id="5" name="Content Placeholder 4" descr="A close up of food&#10;&#10;Description automatically generated">
            <a:extLst>
              <a:ext uri="{FF2B5EF4-FFF2-40B4-BE49-F238E27FC236}">
                <a16:creationId xmlns:a16="http://schemas.microsoft.com/office/drawing/2014/main" id="{8C0BDB96-3630-7847-AEAF-DD3A9FC00095}"/>
              </a:ext>
            </a:extLst>
          </p:cNvPr>
          <p:cNvPicPr>
            <a:picLocks noGrp="1" noChangeAspect="1"/>
          </p:cNvPicPr>
          <p:nvPr>
            <p:ph idx="1"/>
          </p:nvPr>
        </p:nvPicPr>
        <p:blipFill>
          <a:blip r:embed="rId2"/>
          <a:stretch>
            <a:fillRect/>
          </a:stretch>
        </p:blipFill>
        <p:spPr>
          <a:xfrm>
            <a:off x="1234472" y="107758"/>
            <a:ext cx="9723057" cy="6642485"/>
          </a:xfrm>
        </p:spPr>
      </p:pic>
    </p:spTree>
    <p:extLst>
      <p:ext uri="{BB962C8B-B14F-4D97-AF65-F5344CB8AC3E}">
        <p14:creationId xmlns:p14="http://schemas.microsoft.com/office/powerpoint/2010/main" val="314343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5597-F0A6-054A-BD1E-260CACA3EABD}"/>
              </a:ext>
            </a:extLst>
          </p:cNvPr>
          <p:cNvSpPr>
            <a:spLocks noGrp="1"/>
          </p:cNvSpPr>
          <p:nvPr>
            <p:ph type="title"/>
          </p:nvPr>
        </p:nvSpPr>
        <p:spPr/>
        <p:txBody>
          <a:bodyPr/>
          <a:lstStyle/>
          <a:p>
            <a:endParaRPr lang="en-US"/>
          </a:p>
        </p:txBody>
      </p:sp>
      <p:pic>
        <p:nvPicPr>
          <p:cNvPr id="5" name="Content Placeholder 4" descr="A close up of food&#10;&#10;Description automatically generated">
            <a:extLst>
              <a:ext uri="{FF2B5EF4-FFF2-40B4-BE49-F238E27FC236}">
                <a16:creationId xmlns:a16="http://schemas.microsoft.com/office/drawing/2014/main" id="{5A6C182E-EEC9-4146-8BEC-A63348331F46}"/>
              </a:ext>
            </a:extLst>
          </p:cNvPr>
          <p:cNvPicPr>
            <a:picLocks noGrp="1" noChangeAspect="1"/>
          </p:cNvPicPr>
          <p:nvPr>
            <p:ph idx="1"/>
          </p:nvPr>
        </p:nvPicPr>
        <p:blipFill>
          <a:blip r:embed="rId2"/>
          <a:stretch>
            <a:fillRect/>
          </a:stretch>
        </p:blipFill>
        <p:spPr>
          <a:xfrm>
            <a:off x="941213" y="0"/>
            <a:ext cx="10309574" cy="6927293"/>
          </a:xfrm>
        </p:spPr>
      </p:pic>
    </p:spTree>
    <p:extLst>
      <p:ext uri="{BB962C8B-B14F-4D97-AF65-F5344CB8AC3E}">
        <p14:creationId xmlns:p14="http://schemas.microsoft.com/office/powerpoint/2010/main" val="299906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1514</Words>
  <Application>Microsoft Macintosh PowerPoint</Application>
  <PresentationFormat>Widescreen</PresentationFormat>
  <Paragraphs>226</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Athelas</vt:lpstr>
      <vt:lpstr>Calibri</vt:lpstr>
      <vt:lpstr>Calibri Light</vt:lpstr>
      <vt:lpstr>Office Theme</vt:lpstr>
      <vt:lpstr>Fueling  An Athlete</vt:lpstr>
      <vt:lpstr>Plan of Attack!</vt:lpstr>
      <vt:lpstr>PowerPoint Presentation</vt:lpstr>
      <vt:lpstr>PowerPoint Presentation</vt:lpstr>
      <vt:lpstr>PowerPoint Presentation</vt:lpstr>
      <vt:lpstr>Training Intensity- Fueling Needs </vt:lpstr>
      <vt:lpstr>PowerPoint Presentation</vt:lpstr>
      <vt:lpstr>PowerPoint Presentation</vt:lpstr>
      <vt:lpstr>PowerPoint Presentation</vt:lpstr>
      <vt:lpstr>Meals / School Lunches Ideas</vt:lpstr>
      <vt:lpstr>Easy, Inexpensive Meal Ideas</vt:lpstr>
      <vt:lpstr>Easy, Inexpensive Meal Ideas</vt:lpstr>
      <vt:lpstr>PowerPoint Presentation</vt:lpstr>
      <vt:lpstr>Easy, Inexpensive Meal Ideas</vt:lpstr>
      <vt:lpstr>PowerPoint Presentation</vt:lpstr>
      <vt:lpstr>Fuel to Have on Hand</vt:lpstr>
      <vt:lpstr>Fuel to Have on Hand</vt:lpstr>
      <vt:lpstr>PowerPoint Presentation</vt:lpstr>
      <vt:lpstr>PowerPoint Presentation</vt:lpstr>
      <vt:lpstr>Great Recipes Sources!</vt:lpstr>
      <vt:lpstr>Pre/Post Training Snack Ideas</vt:lpstr>
      <vt:lpstr> Nutrition Before Training</vt:lpstr>
      <vt:lpstr>Pre-Workout Nutrition</vt:lpstr>
      <vt:lpstr>PowerPoint Presentation</vt:lpstr>
      <vt:lpstr> Nutrition After Training</vt:lpstr>
      <vt:lpstr>Recovery Nutrition Timeframe</vt:lpstr>
      <vt:lpstr>Recovery Targets</vt:lpstr>
      <vt:lpstr>PowerPoint Presentation</vt:lpstr>
      <vt:lpstr>Proactive Refueling</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Fueling  An Athlete</dc:title>
  <dc:creator>Melissa Allen</dc:creator>
  <cp:lastModifiedBy>Microsoft Office User</cp:lastModifiedBy>
  <cp:revision>1</cp:revision>
  <dcterms:created xsi:type="dcterms:W3CDTF">2020-06-04T18:42:19Z</dcterms:created>
  <dcterms:modified xsi:type="dcterms:W3CDTF">2020-06-08T20:35:04Z</dcterms:modified>
</cp:coreProperties>
</file>